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9" r:id="rId2"/>
    <p:sldId id="261" r:id="rId3"/>
    <p:sldId id="293" r:id="rId4"/>
    <p:sldId id="294" r:id="rId5"/>
    <p:sldId id="295" r:id="rId6"/>
    <p:sldId id="296" r:id="rId7"/>
    <p:sldId id="297" r:id="rId8"/>
    <p:sldId id="298" r:id="rId9"/>
    <p:sldId id="299" r:id="rId10"/>
    <p:sldId id="300" r:id="rId11"/>
    <p:sldId id="302" r:id="rId12"/>
    <p:sldId id="303" r:id="rId13"/>
    <p:sldId id="301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79CC93D-E52E-4D84-901B-11D7331DD495}">
          <p14:sldIdLst>
            <p14:sldId id="259"/>
          </p14:sldIdLst>
        </p14:section>
        <p14:section name="Overview and Objectives" id="{ABA716BF-3A5C-4ADB-94C9-CFEF84EBA240}">
          <p14:sldIdLst>
            <p14:sldId id="261"/>
            <p14:sldId id="293"/>
            <p14:sldId id="294"/>
            <p14:sldId id="295"/>
            <p14:sldId id="296"/>
            <p14:sldId id="297"/>
            <p14:sldId id="298"/>
            <p14:sldId id="299"/>
            <p14:sldId id="300"/>
            <p14:sldId id="302"/>
            <p14:sldId id="303"/>
            <p14:sldId id="301"/>
          </p14:sldIdLst>
        </p14:section>
        <p14:section name="Topic 1" id="{6D9936A3-3945-4757-BC8B-B5C252D8E036}">
          <p14:sldIdLst/>
        </p14:section>
        <p14:section name="Sample Slides for Visuals" id="{BAB3A466-96C9-4230-9978-795378D75699}">
          <p14:sldIdLst/>
        </p14:section>
        <p14:section name="Case Study" id="{8C0305C9-B152-4FBA-A789-FE1976D53990}">
          <p14:sldIdLst/>
        </p14:section>
        <p14:section name="Conclusion and Summary" id="{790CEF5B-569A-4C2F-BED5-750B08C0E5AD}">
          <p14:sldIdLst/>
        </p14:section>
        <p14:section name="Appendix" id="{3F78B471-41DA-46F2-A8E4-97E471896AB3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9ED6"/>
    <a:srgbClr val="0033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74" autoAdjust="0"/>
    <p:restoredTop sz="83977" autoAdjust="0"/>
  </p:normalViewPr>
  <p:slideViewPr>
    <p:cSldViewPr>
      <p:cViewPr varScale="1">
        <p:scale>
          <a:sx n="78" d="100"/>
          <a:sy n="78" d="100"/>
        </p:scale>
        <p:origin x="-208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4" d="100"/>
        <a:sy n="154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314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3FDC75-7F73-4A4A-A77C-09AADF00E0EA}" type="datetimeFigureOut">
              <a:rPr lang="en-US" smtClean="0"/>
              <a:pPr/>
              <a:t>6/28/12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9226BF-1F13-42D3-80DC-373E7ADD1EB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6235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AEF76B-3757-4A0B-AF93-28494465C1DD}" type="datetimeFigureOut">
              <a:rPr lang="en-US" smtClean="0"/>
              <a:pPr/>
              <a:t>6/28/12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693FD4-8F83-4EF7-AC3F-0DC0388986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4964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This template can be used as a starter file for presenting training materials in a group setting.</a:t>
            </a:r>
          </a:p>
          <a:p>
            <a:endParaRPr lang="en-US" dirty="0" smtClean="0"/>
          </a:p>
          <a:p>
            <a:pPr lvl="0"/>
            <a:r>
              <a:rPr lang="en-US" sz="1200" b="1" dirty="0" smtClean="0"/>
              <a:t>Sections</a:t>
            </a:r>
            <a:endParaRPr lang="en-US" sz="1200" b="0" dirty="0" smtClean="0"/>
          </a:p>
          <a:p>
            <a:pPr lvl="0"/>
            <a:r>
              <a:rPr lang="en-US" sz="1200" b="0" dirty="0" smtClean="0"/>
              <a:t>Right-click on a slide to add sections.</a:t>
            </a:r>
            <a:r>
              <a:rPr lang="en-US" sz="1200" b="0" baseline="0" dirty="0" smtClean="0"/>
              <a:t> Sections can help to organize your slides or facilitate collaboration between multiple authors.</a:t>
            </a:r>
            <a:endParaRPr lang="en-US" sz="1200" b="0" dirty="0" smtClean="0"/>
          </a:p>
          <a:p>
            <a:pPr lvl="0"/>
            <a:endParaRPr lang="en-US" sz="1200" b="1" dirty="0" smtClean="0"/>
          </a:p>
          <a:p>
            <a:pPr lvl="0"/>
            <a:r>
              <a:rPr lang="en-US" sz="1200" b="1" dirty="0" smtClean="0"/>
              <a:t>Notes</a:t>
            </a:r>
          </a:p>
          <a:p>
            <a:pPr lvl="0"/>
            <a:r>
              <a:rPr lang="en-US" sz="1200" dirty="0" smtClean="0"/>
              <a:t>Use the Notes section for delivery notes or to provide additional details for the audience.</a:t>
            </a:r>
            <a:r>
              <a:rPr lang="en-US" sz="1200" baseline="0" dirty="0" smtClean="0"/>
              <a:t> View these notes in Presentation View during your presentation. </a:t>
            </a:r>
          </a:p>
          <a:p>
            <a:pPr lvl="0">
              <a:buFontTx/>
              <a:buNone/>
            </a:pPr>
            <a:r>
              <a:rPr lang="en-US" sz="1200" dirty="0" smtClean="0"/>
              <a:t>Keep in mind the font size (important for accessibility, visibility, videotaping, and online production)</a:t>
            </a:r>
          </a:p>
          <a:p>
            <a:pPr lvl="0"/>
            <a:endParaRPr lang="en-US" sz="1200" dirty="0" smtClean="0"/>
          </a:p>
          <a:p>
            <a:pPr lvl="0">
              <a:buFontTx/>
              <a:buNone/>
            </a:pPr>
            <a:r>
              <a:rPr lang="en-US" sz="1200" b="1" dirty="0" smtClean="0"/>
              <a:t>Coordinated colors </a:t>
            </a:r>
          </a:p>
          <a:p>
            <a:pPr lvl="0">
              <a:buFontTx/>
              <a:buNone/>
            </a:pPr>
            <a:r>
              <a:rPr lang="en-US" sz="1200" dirty="0" smtClean="0"/>
              <a:t>Pay particular attention to the graphs, charts, and text boxes.</a:t>
            </a:r>
            <a:r>
              <a:rPr lang="en-US" sz="1200" baseline="0" dirty="0" smtClean="0"/>
              <a:t> </a:t>
            </a:r>
            <a:endParaRPr lang="en-US" sz="1200" dirty="0" smtClean="0"/>
          </a:p>
          <a:p>
            <a:pPr lvl="0"/>
            <a:r>
              <a:rPr lang="en-US" sz="1200" dirty="0" smtClean="0"/>
              <a:t>Consider that attendees will print in black and white or grayscale. Run a test print to make sure your colors work when printed in pure black and white and grayscale.</a:t>
            </a:r>
          </a:p>
          <a:p>
            <a:pPr lvl="0">
              <a:buFontTx/>
              <a:buNone/>
            </a:pPr>
            <a:endParaRPr lang="en-US" sz="1200" dirty="0" smtClean="0"/>
          </a:p>
          <a:p>
            <a:pPr lvl="0">
              <a:buFontTx/>
              <a:buNone/>
            </a:pPr>
            <a:r>
              <a:rPr lang="en-US" sz="1200" b="1" dirty="0" smtClean="0"/>
              <a:t>Graphics, tables, and graphs</a:t>
            </a:r>
          </a:p>
          <a:p>
            <a:pPr lvl="0"/>
            <a:r>
              <a:rPr lang="en-US" sz="1200" dirty="0" smtClean="0"/>
              <a:t>Keep it simple: If possible, use consistent, non-distracting styles and colors.</a:t>
            </a:r>
          </a:p>
          <a:p>
            <a:pPr lvl="0"/>
            <a:r>
              <a:rPr lang="en-US" sz="1200" dirty="0" smtClean="0"/>
              <a:t>Label all graphs and tables.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 smtClean="0"/>
              <a:t>Give a brief overview of the presentation.</a:t>
            </a:r>
            <a:r>
              <a:rPr lang="en-US" baseline="0" dirty="0" smtClean="0"/>
              <a:t> D</a:t>
            </a:r>
            <a:r>
              <a:rPr lang="en-US" dirty="0" smtClean="0"/>
              <a:t>escribe the major focus of the presentation and why it is important.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Introduce each of the major topics.</a:t>
            </a:r>
          </a:p>
          <a:p>
            <a:r>
              <a:rPr lang="en-US" dirty="0" smtClean="0"/>
              <a:t>To provide a road map for the audience, you</a:t>
            </a:r>
            <a:r>
              <a:rPr lang="en-US" baseline="0" dirty="0" smtClean="0"/>
              <a:t> can </a:t>
            </a:r>
            <a:r>
              <a:rPr lang="en-US" dirty="0" smtClean="0"/>
              <a:t>repeat this Overview slide throughout the presentation, highlighting the particular topic you will discuss next.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90800" y="2286000"/>
            <a:ext cx="6180224" cy="1470025"/>
          </a:xfrm>
        </p:spPr>
        <p:txBody>
          <a:bodyPr anchor="t"/>
          <a:lstStyle>
            <a:lvl1pPr algn="r">
              <a:defRPr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0" y="4038600"/>
            <a:ext cx="4772528" cy="990600"/>
          </a:xfrm>
        </p:spPr>
        <p:txBody>
          <a:bodyPr>
            <a:normAutofit/>
          </a:bodyPr>
          <a:lstStyle>
            <a:lvl1pPr marL="0" indent="0" algn="r">
              <a:buNone/>
              <a:defRPr sz="2000" b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1"/>
            <a:ext cx="3721618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858000" y="5105400"/>
            <a:ext cx="1828800" cy="990600"/>
          </a:xfrm>
        </p:spPr>
        <p:txBody>
          <a:bodyPr>
            <a:normAutofit/>
          </a:bodyPr>
          <a:lstStyle>
            <a:lvl1pPr marL="0" indent="0" algn="ctr">
              <a:buNone/>
              <a:defRPr sz="2000" baseline="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161049" y="-3176815"/>
            <a:ext cx="2819400" cy="91730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3048000"/>
            <a:ext cx="4343400" cy="1362075"/>
          </a:xfrm>
        </p:spPr>
        <p:txBody>
          <a:bodyPr anchor="b" anchorCtr="0"/>
          <a:lstStyle>
            <a:lvl1pPr algn="l">
              <a:defRPr sz="4000"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6/28/12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781800" y="5334000"/>
            <a:ext cx="2133600" cy="9906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269632"/>
            <a:ext cx="8077200" cy="1143000"/>
          </a:xfrm>
        </p:spPr>
        <p:txBody>
          <a:bodyPr anchor="ctr" anchorCtr="0"/>
          <a:lstStyle>
            <a:lvl1pPr algn="l">
              <a:defRPr lang="en-US" dirty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96413"/>
            <a:ext cx="8077200" cy="4297363"/>
          </a:xfrm>
        </p:spPr>
        <p:txBody>
          <a:bodyPr>
            <a:normAutofit/>
          </a:bodyPr>
          <a:lstStyle>
            <a:lvl1pPr>
              <a:defRPr sz="3200">
                <a:latin typeface="+mn-lt"/>
              </a:defRPr>
            </a:lvl1pPr>
            <a:lvl2pPr>
              <a:defRPr sz="2800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400">
                <a:latin typeface="+mn-lt"/>
              </a:defRPr>
            </a:lvl4pPr>
            <a:lvl5pPr>
              <a:defRPr sz="24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6/28/12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6/28/12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36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36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6/28/12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36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6/28/12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6/28/12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6/28/12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274638"/>
            <a:ext cx="5867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6/28/12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6/28/12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6/28/12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groun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0"/>
            <a:ext cx="2133600" cy="365125"/>
          </a:xfr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6/28/12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eg"/><Relationship Id="rId15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8077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600200"/>
            <a:ext cx="8077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B281C-5159-4971-8228-52B9A72E9ED2}" type="datetimeFigureOut">
              <a:rPr lang="en-US" smtClean="0"/>
              <a:pPr/>
              <a:t>6/28/12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528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52400" y="-109183"/>
            <a:ext cx="818707" cy="708318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6" r:id="rId6"/>
    <p:sldLayoutId id="2147483657" r:id="rId7"/>
    <p:sldLayoutId id="2147483658" r:id="rId8"/>
    <p:sldLayoutId id="2147483659" r:id="rId9"/>
    <p:sldLayoutId id="2147483654" r:id="rId10"/>
    <p:sldLayoutId id="2147483655" r:id="rId11"/>
    <p:sldLayoutId id="2147483663" r:id="rId12"/>
  </p:sldLayoutIdLst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lang="en-US" sz="4400" kern="1200" dirty="0" smtClean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Relationship Id="rId1" Type="http://schemas.openxmlformats.org/officeDocument/2006/relationships/tags" Target="../tags/tag1.xml"/><Relationship Id="rId2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2.xml"/><Relationship Id="rId1" Type="http://schemas.openxmlformats.org/officeDocument/2006/relationships/tags" Target="../tags/tag4.xml"/><Relationship Id="rId2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ETAT DES LIEUX DE LA CORRUPTION </a:t>
            </a:r>
            <a:br>
              <a:rPr lang="en-GB" sz="2800" dirty="0"/>
            </a:br>
            <a:r>
              <a:rPr lang="en-GB" sz="2800" dirty="0"/>
              <a:t>EN R. D. CONGO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+mn-lt"/>
              </a:rPr>
              <a:t>KODI Muzong</a:t>
            </a:r>
          </a:p>
          <a:p>
            <a:r>
              <a:rPr lang="en-US" sz="2400" dirty="0" smtClean="0">
                <a:latin typeface="+mn-lt"/>
              </a:rPr>
              <a:t>12 May 2012</a:t>
            </a:r>
            <a:endParaRPr lang="en-US" sz="2400" dirty="0">
              <a:latin typeface="+mn-lt"/>
            </a:endParaRPr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en-GB" sz="2800" b="1" dirty="0"/>
              <a:t>INTRODUCTION</a:t>
            </a:r>
            <a:endParaRPr lang="en-US" sz="28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en-GB" sz="2600" dirty="0" err="1"/>
              <a:t>Période</a:t>
            </a:r>
            <a:r>
              <a:rPr lang="en-GB" sz="2600" dirty="0"/>
              <a:t> </a:t>
            </a:r>
            <a:r>
              <a:rPr lang="en-GB" sz="2600" dirty="0" err="1"/>
              <a:t>couverte</a:t>
            </a:r>
            <a:r>
              <a:rPr lang="en-GB" sz="2600" dirty="0"/>
              <a:t>: 6 </a:t>
            </a:r>
            <a:r>
              <a:rPr lang="en-GB" sz="2600" dirty="0" err="1"/>
              <a:t>décembre</a:t>
            </a:r>
            <a:r>
              <a:rPr lang="en-GB" sz="2600" dirty="0"/>
              <a:t> 2006 à </a:t>
            </a:r>
            <a:r>
              <a:rPr lang="en-GB" sz="2600" dirty="0" err="1"/>
              <a:t>aujourd’hui</a:t>
            </a:r>
            <a:r>
              <a:rPr lang="en-GB" sz="2600" dirty="0"/>
              <a:t>.</a:t>
            </a:r>
          </a:p>
          <a:p>
            <a:r>
              <a:rPr lang="en-GB" sz="2600" dirty="0" err="1" smtClean="0"/>
              <a:t>Etat</a:t>
            </a:r>
            <a:r>
              <a:rPr lang="en-GB" sz="2600" dirty="0" smtClean="0"/>
              <a:t> </a:t>
            </a:r>
            <a:r>
              <a:rPr lang="en-GB" sz="2600" dirty="0" err="1"/>
              <a:t>actuel</a:t>
            </a:r>
            <a:r>
              <a:rPr lang="en-GB" sz="2600" dirty="0"/>
              <a:t> de la corruption en RDC</a:t>
            </a:r>
          </a:p>
          <a:p>
            <a:pPr>
              <a:buNone/>
            </a:pPr>
            <a:r>
              <a:rPr lang="en-GB" sz="2600" dirty="0"/>
              <a:t>	- Administration </a:t>
            </a:r>
            <a:r>
              <a:rPr lang="en-GB" sz="2600" dirty="0" err="1"/>
              <a:t>publique</a:t>
            </a:r>
            <a:endParaRPr lang="en-GB" sz="2600" dirty="0"/>
          </a:p>
          <a:p>
            <a:pPr>
              <a:buNone/>
            </a:pPr>
            <a:r>
              <a:rPr lang="en-GB" sz="2600" dirty="0"/>
              <a:t>	- </a:t>
            </a:r>
            <a:r>
              <a:rPr lang="en-GB" sz="2600" dirty="0" err="1"/>
              <a:t>Secteur</a:t>
            </a:r>
            <a:r>
              <a:rPr lang="en-GB" sz="2600" dirty="0"/>
              <a:t> </a:t>
            </a:r>
            <a:r>
              <a:rPr lang="en-GB" sz="2600" dirty="0" err="1"/>
              <a:t>minier</a:t>
            </a:r>
            <a:endParaRPr lang="en-GB" sz="2600" dirty="0"/>
          </a:p>
          <a:p>
            <a:pPr>
              <a:buNone/>
            </a:pPr>
            <a:r>
              <a:rPr lang="en-GB" sz="2600" dirty="0"/>
              <a:t>	- Finances </a:t>
            </a:r>
            <a:r>
              <a:rPr lang="en-GB" sz="2600" dirty="0" err="1" smtClean="0"/>
              <a:t>publiques</a:t>
            </a:r>
            <a:endParaRPr lang="en-GB" sz="2600" dirty="0" smtClean="0"/>
          </a:p>
          <a:p>
            <a:pPr>
              <a:buNone/>
            </a:pPr>
            <a:r>
              <a:rPr lang="en-GB" sz="2600" dirty="0" smtClean="0"/>
              <a:t>	- Initiatives de </a:t>
            </a:r>
            <a:r>
              <a:rPr lang="en-GB" sz="2600" dirty="0" err="1" smtClean="0"/>
              <a:t>lutte</a:t>
            </a:r>
            <a:r>
              <a:rPr lang="en-GB" sz="2600" dirty="0" smtClean="0"/>
              <a:t> contre la corruption.</a:t>
            </a:r>
            <a:endParaRPr lang="en-GB" sz="2600" dirty="0"/>
          </a:p>
          <a:p>
            <a:pPr>
              <a:buNone/>
            </a:pPr>
            <a:r>
              <a:rPr lang="en-GB" sz="2600" dirty="0"/>
              <a:t>	- </a:t>
            </a:r>
            <a:r>
              <a:rPr lang="en-GB" sz="2600" dirty="0" smtClean="0"/>
              <a:t>Conclusions</a:t>
            </a:r>
            <a:r>
              <a:rPr lang="en-GB" sz="2600" dirty="0"/>
              <a:t>.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err="1"/>
              <a:t>Etat</a:t>
            </a:r>
            <a:r>
              <a:rPr lang="en-GB" sz="2800" b="1" dirty="0"/>
              <a:t> </a:t>
            </a:r>
            <a:r>
              <a:rPr lang="en-GB" sz="2800" b="1" dirty="0" err="1"/>
              <a:t>actuel</a:t>
            </a:r>
            <a:r>
              <a:rPr lang="en-GB" sz="2800" b="1" dirty="0"/>
              <a:t> de la corruption</a:t>
            </a:r>
            <a:r>
              <a:rPr lang="en-GB" sz="2800" dirty="0"/>
              <a:t/>
            </a:r>
            <a:br>
              <a:rPr lang="en-GB" sz="2800" dirty="0"/>
            </a:b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err="1"/>
              <a:t>Constat</a:t>
            </a:r>
            <a:r>
              <a:rPr lang="en-GB" sz="2400" dirty="0"/>
              <a:t> </a:t>
            </a:r>
            <a:r>
              <a:rPr lang="en-GB" sz="2400" dirty="0" err="1"/>
              <a:t>d’aggravation</a:t>
            </a:r>
            <a:r>
              <a:rPr lang="en-GB" sz="2400" dirty="0"/>
              <a:t> de la situation de la corruption en RDC par le </a:t>
            </a:r>
            <a:r>
              <a:rPr lang="en-GB" sz="2400" dirty="0" err="1"/>
              <a:t>Gouvernement</a:t>
            </a:r>
            <a:r>
              <a:rPr lang="en-GB" sz="2400" dirty="0"/>
              <a:t> </a:t>
            </a:r>
            <a:r>
              <a:rPr lang="en-GB" sz="2400" dirty="0" err="1"/>
              <a:t>congolais</a:t>
            </a:r>
            <a:r>
              <a:rPr lang="en-GB" sz="2400" dirty="0"/>
              <a:t>, les </a:t>
            </a:r>
            <a:r>
              <a:rPr lang="en-GB" sz="2400" dirty="0" err="1"/>
              <a:t>médias</a:t>
            </a:r>
            <a:r>
              <a:rPr lang="en-GB" sz="2400" dirty="0"/>
              <a:t>, les organisations </a:t>
            </a:r>
            <a:r>
              <a:rPr lang="en-GB" sz="2400" dirty="0" err="1"/>
              <a:t>religieuses</a:t>
            </a:r>
            <a:r>
              <a:rPr lang="en-GB" sz="2400" dirty="0"/>
              <a:t>, les organisations de la </a:t>
            </a:r>
            <a:r>
              <a:rPr lang="en-GB" sz="2400" dirty="0" err="1"/>
              <a:t>société</a:t>
            </a:r>
            <a:r>
              <a:rPr lang="en-GB" sz="2400" dirty="0"/>
              <a:t> </a:t>
            </a:r>
            <a:r>
              <a:rPr lang="en-GB" sz="2400" dirty="0" err="1"/>
              <a:t>civile</a:t>
            </a:r>
            <a:r>
              <a:rPr lang="en-GB" sz="2400" dirty="0"/>
              <a:t> et la population</a:t>
            </a:r>
            <a:r>
              <a:rPr lang="en-GB" sz="2400" dirty="0" smtClean="0"/>
              <a:t>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399562566"/>
      </p:ext>
    </p:extLst>
  </p:cSld>
  <p:clrMapOvr>
    <a:masterClrMapping/>
  </p:clrMapOvr>
  <p:transition xmlns:p14="http://schemas.microsoft.com/office/powerpoint/2010/main" spd="slow"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/>
              <a:t/>
            </a:r>
            <a:br>
              <a:rPr lang="en-GB" sz="2800" b="1" dirty="0"/>
            </a:br>
            <a:r>
              <a:rPr lang="en-GB" sz="2800" b="1" dirty="0" err="1"/>
              <a:t>Etat</a:t>
            </a:r>
            <a:r>
              <a:rPr lang="en-GB" sz="2800" b="1" dirty="0"/>
              <a:t> </a:t>
            </a:r>
            <a:r>
              <a:rPr lang="en-GB" sz="2800" b="1" dirty="0" err="1"/>
              <a:t>actuel</a:t>
            </a:r>
            <a:r>
              <a:rPr lang="en-GB" sz="2800" b="1" dirty="0"/>
              <a:t> de la corruption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err="1"/>
              <a:t>Constats</a:t>
            </a:r>
            <a:r>
              <a:rPr lang="en-US" sz="2400" dirty="0"/>
              <a:t> </a:t>
            </a:r>
            <a:r>
              <a:rPr lang="en-US" sz="2400" dirty="0" err="1"/>
              <a:t>faits</a:t>
            </a:r>
            <a:r>
              <a:rPr lang="en-US" sz="2400" dirty="0"/>
              <a:t> par les </a:t>
            </a:r>
            <a:r>
              <a:rPr lang="en-US" sz="2400" dirty="0" err="1"/>
              <a:t>analystes</a:t>
            </a:r>
            <a:r>
              <a:rPr lang="en-US" sz="2400" dirty="0"/>
              <a:t> </a:t>
            </a:r>
            <a:r>
              <a:rPr lang="en-US" sz="2400" dirty="0" err="1"/>
              <a:t>montrent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:</a:t>
            </a:r>
          </a:p>
          <a:p>
            <a:pPr>
              <a:buNone/>
            </a:pPr>
            <a:r>
              <a:rPr lang="en-US" sz="2400" dirty="0"/>
              <a:t>	- augmentation de la corruption </a:t>
            </a:r>
            <a:r>
              <a:rPr lang="en-US" sz="2400" dirty="0" err="1"/>
              <a:t>depuis</a:t>
            </a:r>
            <a:r>
              <a:rPr lang="en-US" sz="2400" dirty="0"/>
              <a:t> fin 2006;</a:t>
            </a:r>
          </a:p>
          <a:p>
            <a:pPr>
              <a:buNone/>
            </a:pPr>
            <a:r>
              <a:rPr lang="en-US" sz="2400" dirty="0"/>
              <a:t>	-  </a:t>
            </a:r>
            <a:r>
              <a:rPr lang="en-US" sz="2400" dirty="0" err="1"/>
              <a:t>renversement</a:t>
            </a:r>
            <a:r>
              <a:rPr lang="en-US" sz="2400" dirty="0"/>
              <a:t> des </a:t>
            </a:r>
            <a:r>
              <a:rPr lang="en-US" sz="2400" dirty="0" err="1"/>
              <a:t>valeurs</a:t>
            </a:r>
            <a:r>
              <a:rPr lang="en-US" sz="2400" dirty="0"/>
              <a:t> </a:t>
            </a:r>
            <a:r>
              <a:rPr lang="en-US" sz="2400" dirty="0" err="1"/>
              <a:t>éthiques</a:t>
            </a:r>
            <a:r>
              <a:rPr lang="en-US" sz="2400" dirty="0"/>
              <a:t> : corruption </a:t>
            </a:r>
            <a:r>
              <a:rPr lang="en-US" sz="2400" dirty="0" err="1"/>
              <a:t>est</a:t>
            </a:r>
            <a:r>
              <a:rPr lang="en-US" sz="2400" dirty="0"/>
              <a:t> </a:t>
            </a:r>
            <a:r>
              <a:rPr lang="en-US" sz="2400" dirty="0" err="1"/>
              <a:t>devenue</a:t>
            </a:r>
            <a:r>
              <a:rPr lang="en-US" sz="2400" dirty="0"/>
              <a:t> </a:t>
            </a:r>
            <a:r>
              <a:rPr lang="en-US" sz="2400" dirty="0" err="1"/>
              <a:t>une</a:t>
            </a:r>
            <a:r>
              <a:rPr lang="en-US" sz="2400" dirty="0"/>
              <a:t> mode de vie, le </a:t>
            </a:r>
            <a:r>
              <a:rPr lang="en-US" sz="2400" dirty="0" err="1"/>
              <a:t>système</a:t>
            </a:r>
            <a:r>
              <a:rPr lang="en-US" sz="2400" dirty="0"/>
              <a:t>;</a:t>
            </a:r>
          </a:p>
          <a:p>
            <a:pPr>
              <a:buNone/>
            </a:pPr>
            <a:r>
              <a:rPr lang="en-US" sz="2400" dirty="0"/>
              <a:t>	- corruption </a:t>
            </a:r>
            <a:r>
              <a:rPr lang="en-US" sz="2400" dirty="0" err="1"/>
              <a:t>tolérée</a:t>
            </a:r>
            <a:r>
              <a:rPr lang="en-US" sz="2400" dirty="0"/>
              <a:t> </a:t>
            </a:r>
            <a:r>
              <a:rPr lang="en-US" sz="2400" dirty="0" err="1"/>
              <a:t>dans</a:t>
            </a:r>
            <a:r>
              <a:rPr lang="en-US" sz="2400" dirty="0"/>
              <a:t> </a:t>
            </a:r>
            <a:r>
              <a:rPr lang="en-US" sz="2400" dirty="0" err="1"/>
              <a:t>toutes</a:t>
            </a:r>
            <a:r>
              <a:rPr lang="en-US" sz="2400" dirty="0"/>
              <a:t> les couches de la population, </a:t>
            </a:r>
            <a:r>
              <a:rPr lang="en-US" sz="2400" dirty="0" err="1"/>
              <a:t>même</a:t>
            </a:r>
            <a:r>
              <a:rPr lang="en-US" sz="2400" dirty="0"/>
              <a:t> </a:t>
            </a:r>
            <a:r>
              <a:rPr lang="en-US" sz="2400" dirty="0" err="1"/>
              <a:t>parmi</a:t>
            </a:r>
            <a:r>
              <a:rPr lang="en-US" sz="2400" dirty="0"/>
              <a:t> les </a:t>
            </a:r>
            <a:r>
              <a:rPr lang="en-US" sz="2400" dirty="0" err="1"/>
              <a:t>pauvres</a:t>
            </a:r>
            <a:r>
              <a:rPr lang="en-US" sz="2400" dirty="0"/>
              <a:t> qui en </a:t>
            </a:r>
            <a:r>
              <a:rPr lang="en-US" sz="2400" dirty="0" err="1"/>
              <a:t>sont</a:t>
            </a:r>
            <a:r>
              <a:rPr lang="en-US" sz="2400" dirty="0"/>
              <a:t> les premières </a:t>
            </a:r>
            <a:r>
              <a:rPr lang="en-US" sz="2400" dirty="0" err="1"/>
              <a:t>victimes</a:t>
            </a:r>
            <a:r>
              <a:rPr lang="en-US" sz="2400" dirty="0"/>
              <a:t>;</a:t>
            </a:r>
          </a:p>
          <a:p>
            <a:pPr>
              <a:buNone/>
            </a:pPr>
            <a:r>
              <a:rPr lang="en-US" sz="2400" dirty="0"/>
              <a:t>	- </a:t>
            </a:r>
            <a:r>
              <a:rPr lang="en-US" sz="2400" dirty="0" err="1"/>
              <a:t>impunité</a:t>
            </a:r>
            <a:r>
              <a:rPr lang="en-US" sz="2400" dirty="0"/>
              <a:t> </a:t>
            </a:r>
            <a:r>
              <a:rPr lang="en-US" sz="2400" dirty="0" err="1"/>
              <a:t>assurée</a:t>
            </a:r>
            <a:r>
              <a:rPr lang="en-US" sz="2400" dirty="0"/>
              <a:t> : petite et </a:t>
            </a:r>
            <a:r>
              <a:rPr lang="en-US" sz="2400" dirty="0" err="1"/>
              <a:t>grande</a:t>
            </a:r>
            <a:r>
              <a:rPr lang="en-US" sz="2400" dirty="0"/>
              <a:t> corruption  “à </a:t>
            </a:r>
            <a:r>
              <a:rPr lang="en-US" sz="2400" dirty="0" err="1"/>
              <a:t>ciel</a:t>
            </a:r>
            <a:r>
              <a:rPr lang="en-US" sz="2400" dirty="0"/>
              <a:t> </a:t>
            </a:r>
            <a:r>
              <a:rPr lang="en-US" sz="2400" dirty="0" err="1"/>
              <a:t>ouvert</a:t>
            </a:r>
            <a:r>
              <a:rPr lang="en-US" sz="2400" dirty="0"/>
              <a:t>”;</a:t>
            </a:r>
          </a:p>
          <a:p>
            <a:pPr>
              <a:buNone/>
            </a:pPr>
            <a:r>
              <a:rPr lang="en-US" sz="2400" dirty="0"/>
              <a:t>	- pas de distinction entre les </a:t>
            </a:r>
            <a:r>
              <a:rPr lang="en-US" sz="2400" dirty="0" err="1"/>
              <a:t>sphères</a:t>
            </a:r>
            <a:r>
              <a:rPr lang="en-US" sz="2400" dirty="0"/>
              <a:t> </a:t>
            </a:r>
            <a:r>
              <a:rPr lang="en-US" sz="2400" dirty="0" err="1"/>
              <a:t>publique</a:t>
            </a:r>
            <a:r>
              <a:rPr lang="en-US" sz="2400" dirty="0"/>
              <a:t> et </a:t>
            </a:r>
            <a:r>
              <a:rPr lang="en-US" sz="2400" dirty="0" err="1"/>
              <a:t>privée</a:t>
            </a:r>
            <a:r>
              <a:rPr lang="en-US" sz="2400" dirty="0"/>
              <a:t> :</a:t>
            </a:r>
          </a:p>
          <a:p>
            <a:pPr>
              <a:buNone/>
            </a:pPr>
            <a:r>
              <a:rPr lang="en-US" sz="2400" dirty="0"/>
              <a:t>	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919126691"/>
      </p:ext>
    </p:extLst>
  </p:cSld>
  <p:clrMapOvr>
    <a:masterClrMapping/>
  </p:clrMapOvr>
  <p:transition xmlns:p14="http://schemas.microsoft.com/office/powerpoint/2010/main" spd="slow"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err="1"/>
              <a:t>Etat</a:t>
            </a:r>
            <a:r>
              <a:rPr lang="en-GB" sz="2800" b="1" dirty="0"/>
              <a:t> </a:t>
            </a:r>
            <a:r>
              <a:rPr lang="en-GB" sz="2800" b="1" dirty="0" err="1"/>
              <a:t>actuel</a:t>
            </a:r>
            <a:r>
              <a:rPr lang="en-GB" sz="2800" b="1" dirty="0"/>
              <a:t> de la corruption (suite 3)</a:t>
            </a:r>
            <a:br>
              <a:rPr lang="en-GB" sz="2800" b="1" dirty="0"/>
            </a:br>
            <a:endParaRPr lang="en-GB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400" dirty="0" smtClean="0"/>
              <a:t>     - </a:t>
            </a:r>
            <a:r>
              <a:rPr lang="en-GB" sz="2400" dirty="0"/>
              <a:t>capture de </a:t>
            </a:r>
            <a:r>
              <a:rPr lang="en-GB" sz="2400" dirty="0" err="1"/>
              <a:t>l’Etat</a:t>
            </a:r>
            <a:r>
              <a:rPr lang="en-GB" sz="2400" dirty="0"/>
              <a:t> par des </a:t>
            </a:r>
            <a:r>
              <a:rPr lang="en-GB" sz="2400" dirty="0" err="1"/>
              <a:t>groupes</a:t>
            </a:r>
            <a:r>
              <a:rPr lang="en-GB" sz="2400" dirty="0"/>
              <a:t> </a:t>
            </a:r>
            <a:r>
              <a:rPr lang="en-GB" sz="2400" dirty="0" err="1"/>
              <a:t>d’élites</a:t>
            </a:r>
            <a:r>
              <a:rPr lang="en-GB" sz="2400" dirty="0"/>
              <a:t>;</a:t>
            </a:r>
          </a:p>
          <a:p>
            <a:pPr>
              <a:buNone/>
            </a:pPr>
            <a:r>
              <a:rPr lang="en-GB" sz="2400" dirty="0"/>
              <a:t>	- exploitation des </a:t>
            </a:r>
            <a:r>
              <a:rPr lang="en-GB" sz="2400" dirty="0" err="1"/>
              <a:t>ressources</a:t>
            </a:r>
            <a:r>
              <a:rPr lang="en-GB" sz="2400" dirty="0"/>
              <a:t> </a:t>
            </a:r>
            <a:r>
              <a:rPr lang="en-GB" sz="2400" dirty="0" err="1"/>
              <a:t>publiques</a:t>
            </a:r>
            <a:r>
              <a:rPr lang="en-GB" sz="2400" dirty="0"/>
              <a:t> à des fins </a:t>
            </a:r>
            <a:r>
              <a:rPr lang="en-GB" sz="2400" dirty="0" err="1"/>
              <a:t>d’enrichissement</a:t>
            </a:r>
            <a:r>
              <a:rPr lang="en-GB" sz="2400" dirty="0"/>
              <a:t> personnel;</a:t>
            </a:r>
          </a:p>
          <a:p>
            <a:pPr>
              <a:buNone/>
            </a:pPr>
            <a:r>
              <a:rPr lang="en-GB" sz="2400" dirty="0"/>
              <a:t>	- </a:t>
            </a:r>
            <a:r>
              <a:rPr lang="en-GB" sz="2400" dirty="0" err="1"/>
              <a:t>impunité</a:t>
            </a:r>
            <a:r>
              <a:rPr lang="en-GB" sz="2400" dirty="0"/>
              <a:t> : </a:t>
            </a:r>
            <a:r>
              <a:rPr lang="en-GB" sz="2400" dirty="0" err="1"/>
              <a:t>jusque</a:t>
            </a:r>
            <a:r>
              <a:rPr lang="en-GB" sz="2400" dirty="0"/>
              <a:t> </a:t>
            </a:r>
            <a:r>
              <a:rPr lang="en-GB" sz="2400" dirty="0" err="1"/>
              <a:t>là</a:t>
            </a:r>
            <a:r>
              <a:rPr lang="en-GB" sz="2400" dirty="0"/>
              <a:t> pas de </a:t>
            </a:r>
            <a:r>
              <a:rPr lang="en-GB" sz="2400" dirty="0" err="1"/>
              <a:t>cas</a:t>
            </a:r>
            <a:r>
              <a:rPr lang="en-GB" sz="2400" dirty="0"/>
              <a:t> de corruption </a:t>
            </a:r>
            <a:r>
              <a:rPr lang="en-GB" sz="2400" dirty="0" err="1"/>
              <a:t>jugés</a:t>
            </a:r>
            <a:r>
              <a:rPr lang="en-GB" sz="2400" dirty="0"/>
              <a:t>, </a:t>
            </a:r>
            <a:r>
              <a:rPr lang="en-GB" sz="2400" dirty="0" err="1"/>
              <a:t>mais</a:t>
            </a:r>
            <a:r>
              <a:rPr lang="en-GB" sz="2400" dirty="0"/>
              <a:t> </a:t>
            </a:r>
            <a:r>
              <a:rPr lang="en-GB" sz="2400" dirty="0" err="1"/>
              <a:t>arrestations</a:t>
            </a:r>
            <a:r>
              <a:rPr lang="en-GB" sz="2400" dirty="0"/>
              <a:t> d’un </a:t>
            </a:r>
            <a:r>
              <a:rPr lang="en-GB" sz="2400" dirty="0" err="1"/>
              <a:t>Ministre</a:t>
            </a:r>
            <a:r>
              <a:rPr lang="en-GB" sz="2400" dirty="0"/>
              <a:t> du </a:t>
            </a:r>
            <a:r>
              <a:rPr lang="en-GB" sz="2400" dirty="0" err="1"/>
              <a:t>Governement</a:t>
            </a:r>
            <a:r>
              <a:rPr lang="en-GB" sz="2400" dirty="0"/>
              <a:t> central, d’un </a:t>
            </a:r>
            <a:r>
              <a:rPr lang="en-GB" sz="2400" dirty="0" err="1"/>
              <a:t>Ministre</a:t>
            </a:r>
            <a:r>
              <a:rPr lang="en-GB" sz="2400" dirty="0"/>
              <a:t> d’un </a:t>
            </a:r>
            <a:r>
              <a:rPr lang="en-GB" sz="2400" dirty="0" err="1"/>
              <a:t>gouvernement</a:t>
            </a:r>
            <a:r>
              <a:rPr lang="en-GB" sz="2400" dirty="0"/>
              <a:t> provincial, et des </a:t>
            </a:r>
            <a:r>
              <a:rPr lang="en-GB" sz="2400" dirty="0" err="1"/>
              <a:t>dirigeants</a:t>
            </a:r>
            <a:r>
              <a:rPr lang="en-GB" sz="2400" dirty="0"/>
              <a:t> </a:t>
            </a:r>
            <a:r>
              <a:rPr lang="en-GB" sz="2400" dirty="0" err="1"/>
              <a:t>d’entreprises</a:t>
            </a:r>
            <a:r>
              <a:rPr lang="en-GB" sz="2400" dirty="0"/>
              <a:t> </a:t>
            </a:r>
            <a:r>
              <a:rPr lang="en-GB" sz="2400" dirty="0" err="1"/>
              <a:t>d’Etat</a:t>
            </a:r>
            <a:r>
              <a:rPr lang="en-GB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76960673"/>
      </p:ext>
    </p:extLst>
  </p:cSld>
  <p:clrMapOvr>
    <a:masterClrMapping/>
  </p:clrMapOvr>
  <p:transition xmlns:p14="http://schemas.microsoft.com/office/powerpoint/2010/main" spd="slow"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/>
              <a:t>Corruption </a:t>
            </a:r>
            <a:r>
              <a:rPr lang="en-GB" sz="2800" b="1" dirty="0" err="1"/>
              <a:t>dans</a:t>
            </a:r>
            <a:r>
              <a:rPr lang="en-GB" sz="2800" b="1" dirty="0"/>
              <a:t> </a:t>
            </a:r>
            <a:r>
              <a:rPr lang="en-GB" sz="2800" b="1" dirty="0" err="1"/>
              <a:t>l’administration</a:t>
            </a:r>
            <a:r>
              <a:rPr lang="en-GB" sz="2800" b="1" dirty="0"/>
              <a:t> </a:t>
            </a:r>
            <a:r>
              <a:rPr lang="en-GB" sz="2800" b="1" dirty="0" err="1"/>
              <a:t>publique</a:t>
            </a:r>
            <a:endParaRPr lang="en-GB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2000" dirty="0" err="1"/>
              <a:t>Contexte</a:t>
            </a:r>
            <a:r>
              <a:rPr lang="en-GB" sz="2000" dirty="0"/>
              <a:t> : institutions de </a:t>
            </a:r>
            <a:r>
              <a:rPr lang="en-GB" sz="2000" dirty="0" err="1"/>
              <a:t>l’Etat</a:t>
            </a:r>
            <a:r>
              <a:rPr lang="en-GB" sz="2000" dirty="0"/>
              <a:t> </a:t>
            </a:r>
            <a:r>
              <a:rPr lang="en-GB" sz="2000" dirty="0" err="1"/>
              <a:t>faibles</a:t>
            </a:r>
            <a:r>
              <a:rPr lang="en-GB" sz="2000" dirty="0"/>
              <a:t> </a:t>
            </a:r>
            <a:r>
              <a:rPr lang="en-GB" sz="2000" dirty="0" err="1"/>
              <a:t>ou</a:t>
            </a:r>
            <a:r>
              <a:rPr lang="en-GB" sz="2000" dirty="0"/>
              <a:t> </a:t>
            </a:r>
            <a:r>
              <a:rPr lang="en-GB" sz="2000" dirty="0" err="1"/>
              <a:t>pratiquement</a:t>
            </a:r>
            <a:r>
              <a:rPr lang="en-GB" sz="2000" dirty="0"/>
              <a:t> </a:t>
            </a:r>
            <a:r>
              <a:rPr lang="en-GB" sz="2000" dirty="0" err="1"/>
              <a:t>détruites</a:t>
            </a:r>
            <a:r>
              <a:rPr lang="en-GB" sz="2000" dirty="0"/>
              <a:t> par </a:t>
            </a:r>
            <a:r>
              <a:rPr lang="en-GB" sz="2000" dirty="0" err="1"/>
              <a:t>plusieurs</a:t>
            </a:r>
            <a:r>
              <a:rPr lang="en-GB" sz="2000" dirty="0"/>
              <a:t> </a:t>
            </a:r>
            <a:r>
              <a:rPr lang="en-GB" sz="2000" dirty="0" err="1"/>
              <a:t>décennies</a:t>
            </a:r>
            <a:r>
              <a:rPr lang="en-GB" sz="2000" dirty="0"/>
              <a:t> de </a:t>
            </a:r>
            <a:r>
              <a:rPr lang="en-GB" sz="2000" dirty="0" err="1"/>
              <a:t>négligence</a:t>
            </a:r>
            <a:r>
              <a:rPr lang="en-GB" sz="2000" dirty="0"/>
              <a:t> et de </a:t>
            </a:r>
            <a:r>
              <a:rPr lang="en-GB" sz="2000" dirty="0" err="1"/>
              <a:t>conflits</a:t>
            </a:r>
            <a:r>
              <a:rPr lang="en-GB" sz="2000" dirty="0"/>
              <a:t>.</a:t>
            </a:r>
          </a:p>
          <a:p>
            <a:r>
              <a:rPr lang="en-GB" sz="2000" dirty="0" err="1"/>
              <a:t>Clientélisme</a:t>
            </a:r>
            <a:r>
              <a:rPr lang="en-GB" sz="2000" dirty="0"/>
              <a:t> et </a:t>
            </a:r>
            <a:r>
              <a:rPr lang="en-GB" sz="2000" dirty="0" err="1"/>
              <a:t>népotisme</a:t>
            </a:r>
            <a:r>
              <a:rPr lang="en-GB" sz="2000" dirty="0"/>
              <a:t> </a:t>
            </a:r>
            <a:r>
              <a:rPr lang="en-GB" sz="2000" dirty="0" err="1"/>
              <a:t>dans</a:t>
            </a:r>
            <a:r>
              <a:rPr lang="en-GB" sz="2000" dirty="0"/>
              <a:t> le </a:t>
            </a:r>
            <a:r>
              <a:rPr lang="en-GB" sz="2000" dirty="0" err="1"/>
              <a:t>recrutement</a:t>
            </a:r>
            <a:r>
              <a:rPr lang="en-GB" sz="2000" dirty="0"/>
              <a:t> et les promotions, </a:t>
            </a:r>
            <a:r>
              <a:rPr lang="en-GB" sz="2000" dirty="0" err="1"/>
              <a:t>comme</a:t>
            </a:r>
            <a:r>
              <a:rPr lang="en-GB" sz="2000" dirty="0"/>
              <a:t> </a:t>
            </a:r>
            <a:r>
              <a:rPr lang="en-GB" sz="2000" dirty="0" err="1"/>
              <a:t>auparavant</a:t>
            </a:r>
            <a:r>
              <a:rPr lang="en-GB" sz="2000" dirty="0"/>
              <a:t>.</a:t>
            </a:r>
          </a:p>
          <a:p>
            <a:r>
              <a:rPr lang="en-GB" sz="2000" dirty="0" err="1"/>
              <a:t>Multiplicité</a:t>
            </a:r>
            <a:r>
              <a:rPr lang="en-GB" sz="2000" dirty="0"/>
              <a:t> des </a:t>
            </a:r>
            <a:r>
              <a:rPr lang="en-GB" sz="2000" dirty="0" err="1"/>
              <a:t>règles</a:t>
            </a:r>
            <a:r>
              <a:rPr lang="en-GB" sz="2000" dirty="0"/>
              <a:t> et des </a:t>
            </a:r>
            <a:r>
              <a:rPr lang="en-GB" sz="2000" dirty="0" err="1"/>
              <a:t>procédures</a:t>
            </a:r>
            <a:r>
              <a:rPr lang="en-GB" sz="2000" dirty="0"/>
              <a:t> </a:t>
            </a:r>
            <a:r>
              <a:rPr lang="en-GB" sz="2000" dirty="0" err="1"/>
              <a:t>opaques</a:t>
            </a:r>
            <a:r>
              <a:rPr lang="en-GB" sz="2000" dirty="0"/>
              <a:t> </a:t>
            </a:r>
            <a:r>
              <a:rPr lang="en-GB" sz="2000" dirty="0" err="1"/>
              <a:t>créent</a:t>
            </a:r>
            <a:r>
              <a:rPr lang="en-GB" sz="2000" dirty="0"/>
              <a:t> des </a:t>
            </a:r>
            <a:r>
              <a:rPr lang="en-GB" sz="2000" dirty="0" err="1"/>
              <a:t>opportunités</a:t>
            </a:r>
            <a:r>
              <a:rPr lang="en-GB" sz="2000" dirty="0"/>
              <a:t> </a:t>
            </a:r>
            <a:r>
              <a:rPr lang="en-GB" sz="2000" dirty="0" err="1"/>
              <a:t>d’abus</a:t>
            </a:r>
            <a:r>
              <a:rPr lang="en-GB" sz="2000" dirty="0"/>
              <a:t> de </a:t>
            </a:r>
            <a:r>
              <a:rPr lang="en-GB" sz="2000" dirty="0" err="1"/>
              <a:t>pouvoir</a:t>
            </a:r>
            <a:r>
              <a:rPr lang="en-GB" sz="2000" dirty="0"/>
              <a:t> </a:t>
            </a:r>
            <a:r>
              <a:rPr lang="en-GB" sz="2000" dirty="0" err="1"/>
              <a:t>discrétionnaire</a:t>
            </a:r>
            <a:r>
              <a:rPr lang="en-GB" sz="2000" dirty="0"/>
              <a:t>.</a:t>
            </a:r>
          </a:p>
          <a:p>
            <a:r>
              <a:rPr lang="en-GB" sz="2000" dirty="0"/>
              <a:t>Mal </a:t>
            </a:r>
            <a:r>
              <a:rPr lang="en-GB" sz="2000" dirty="0" err="1"/>
              <a:t>remunérés</a:t>
            </a:r>
            <a:r>
              <a:rPr lang="en-GB" sz="2000" dirty="0"/>
              <a:t>, les </a:t>
            </a:r>
            <a:r>
              <a:rPr lang="en-GB" sz="2000" dirty="0" err="1"/>
              <a:t>fonctionnaires</a:t>
            </a:r>
            <a:r>
              <a:rPr lang="en-GB" sz="2000" dirty="0"/>
              <a:t> </a:t>
            </a:r>
            <a:r>
              <a:rPr lang="en-GB" sz="2000" dirty="0" err="1"/>
              <a:t>abusent</a:t>
            </a:r>
            <a:r>
              <a:rPr lang="en-GB" sz="2000" dirty="0"/>
              <a:t> de </a:t>
            </a:r>
            <a:r>
              <a:rPr lang="en-GB" sz="2000" dirty="0" err="1"/>
              <a:t>leur</a:t>
            </a:r>
            <a:r>
              <a:rPr lang="en-GB" sz="2000" dirty="0"/>
              <a:t>  de </a:t>
            </a:r>
            <a:r>
              <a:rPr lang="en-GB" sz="2000" dirty="0" err="1"/>
              <a:t>leur</a:t>
            </a:r>
            <a:r>
              <a:rPr lang="en-GB" sz="2000" dirty="0"/>
              <a:t> </a:t>
            </a:r>
            <a:r>
              <a:rPr lang="en-GB" sz="2000" dirty="0" err="1"/>
              <a:t>fonction</a:t>
            </a:r>
            <a:r>
              <a:rPr lang="en-GB" sz="2000" dirty="0"/>
              <a:t> à des fins </a:t>
            </a:r>
            <a:r>
              <a:rPr lang="en-GB" sz="2000" dirty="0" err="1"/>
              <a:t>d’enrichissement</a:t>
            </a:r>
            <a:r>
              <a:rPr lang="en-GB" sz="2000" dirty="0"/>
              <a:t> personnel.</a:t>
            </a:r>
          </a:p>
          <a:p>
            <a:r>
              <a:rPr lang="en-GB" sz="2000" dirty="0" err="1"/>
              <a:t>Pratiques</a:t>
            </a:r>
            <a:r>
              <a:rPr lang="en-GB" sz="2000" dirty="0"/>
              <a:t>: </a:t>
            </a:r>
            <a:r>
              <a:rPr lang="en-GB" sz="2000" dirty="0" err="1"/>
              <a:t>détournement</a:t>
            </a:r>
            <a:r>
              <a:rPr lang="en-GB" sz="2000" dirty="0"/>
              <a:t> des </a:t>
            </a:r>
            <a:r>
              <a:rPr lang="en-GB" sz="2000" dirty="0" err="1"/>
              <a:t>recettes</a:t>
            </a:r>
            <a:r>
              <a:rPr lang="en-GB" sz="2000" dirty="0"/>
              <a:t> </a:t>
            </a:r>
            <a:r>
              <a:rPr lang="en-GB" sz="2000" dirty="0" err="1"/>
              <a:t>publiques</a:t>
            </a:r>
            <a:r>
              <a:rPr lang="en-GB" sz="2000" dirty="0"/>
              <a:t>, </a:t>
            </a:r>
            <a:r>
              <a:rPr lang="en-GB" sz="2000" dirty="0" err="1"/>
              <a:t>fraude</a:t>
            </a:r>
            <a:r>
              <a:rPr lang="en-GB" sz="2000" dirty="0"/>
              <a:t>, </a:t>
            </a:r>
            <a:r>
              <a:rPr lang="en-GB" sz="2000" dirty="0" err="1"/>
              <a:t>extorsion</a:t>
            </a:r>
            <a:r>
              <a:rPr lang="en-GB" sz="2000" dirty="0"/>
              <a:t>, pots-de-vin, </a:t>
            </a:r>
            <a:r>
              <a:rPr lang="en-GB" sz="2000" dirty="0" err="1"/>
              <a:t>trafic</a:t>
            </a:r>
            <a:r>
              <a:rPr lang="en-GB" sz="2000" dirty="0"/>
              <a:t> </a:t>
            </a:r>
            <a:r>
              <a:rPr lang="en-GB" sz="2000" dirty="0" err="1"/>
              <a:t>d’influence</a:t>
            </a:r>
            <a:r>
              <a:rPr lang="en-GB" sz="2000" dirty="0"/>
              <a:t>, </a:t>
            </a:r>
            <a:r>
              <a:rPr lang="en-GB" sz="2000" dirty="0" err="1"/>
              <a:t>favoritisme</a:t>
            </a:r>
            <a:r>
              <a:rPr lang="en-GB" sz="2000" dirty="0"/>
              <a:t>, </a:t>
            </a:r>
            <a:r>
              <a:rPr lang="en-GB" sz="2000" dirty="0" err="1"/>
              <a:t>népotisme</a:t>
            </a:r>
            <a:r>
              <a:rPr lang="en-GB" sz="2000" dirty="0"/>
              <a:t>, “</a:t>
            </a:r>
            <a:r>
              <a:rPr lang="en-GB" sz="2000" dirty="0" err="1"/>
              <a:t>tracasseries</a:t>
            </a:r>
            <a:r>
              <a:rPr lang="en-GB" sz="2000" dirty="0"/>
              <a:t>”.</a:t>
            </a:r>
          </a:p>
          <a:p>
            <a:r>
              <a:rPr lang="en-GB" sz="2000" dirty="0"/>
              <a:t>Collusion à </a:t>
            </a:r>
            <a:r>
              <a:rPr lang="en-GB" sz="2000" dirty="0" err="1"/>
              <a:t>tous</a:t>
            </a:r>
            <a:r>
              <a:rPr lang="en-GB" sz="2000" dirty="0"/>
              <a:t> les </a:t>
            </a:r>
            <a:r>
              <a:rPr lang="en-GB" sz="2000" dirty="0" err="1"/>
              <a:t>niveaux</a:t>
            </a:r>
            <a:r>
              <a:rPr lang="en-GB" sz="2000" dirty="0"/>
              <a:t>, </a:t>
            </a:r>
            <a:r>
              <a:rPr lang="en-GB" sz="2000" dirty="0" err="1"/>
              <a:t>contrôles</a:t>
            </a:r>
            <a:r>
              <a:rPr lang="en-GB" sz="2000" dirty="0"/>
              <a:t> </a:t>
            </a:r>
            <a:r>
              <a:rPr lang="en-GB" sz="2000" dirty="0" err="1"/>
              <a:t>faibles</a:t>
            </a:r>
            <a:r>
              <a:rPr lang="en-GB" sz="2000" dirty="0"/>
              <a:t> </a:t>
            </a:r>
            <a:r>
              <a:rPr lang="en-GB" sz="2000" dirty="0" err="1"/>
              <a:t>ou</a:t>
            </a:r>
            <a:r>
              <a:rPr lang="en-GB" sz="2000" dirty="0"/>
              <a:t> </a:t>
            </a:r>
            <a:r>
              <a:rPr lang="en-GB" sz="2000" dirty="0" err="1"/>
              <a:t>inexistents</a:t>
            </a:r>
            <a:r>
              <a:rPr lang="en-GB" sz="2000" dirty="0"/>
              <a:t> </a:t>
            </a:r>
            <a:r>
              <a:rPr lang="en-GB" sz="2000" dirty="0" err="1"/>
              <a:t>favorisent</a:t>
            </a:r>
            <a:r>
              <a:rPr lang="en-GB" sz="2000" dirty="0"/>
              <a:t> </a:t>
            </a:r>
            <a:r>
              <a:rPr lang="en-GB" sz="2000" dirty="0" err="1"/>
              <a:t>l’impunité</a:t>
            </a:r>
            <a:r>
              <a:rPr lang="en-GB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96621462"/>
      </p:ext>
    </p:extLst>
  </p:cSld>
  <p:clrMapOvr>
    <a:masterClrMapping/>
  </p:clrMapOvr>
  <p:transition xmlns:p14="http://schemas.microsoft.com/office/powerpoint/2010/main" spd="slow"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/>
              <a:t>Corruption </a:t>
            </a:r>
            <a:r>
              <a:rPr lang="en-GB" sz="2800" b="1" dirty="0" err="1"/>
              <a:t>dans</a:t>
            </a:r>
            <a:r>
              <a:rPr lang="en-GB" sz="2800" b="1" dirty="0"/>
              <a:t> le </a:t>
            </a:r>
            <a:r>
              <a:rPr lang="en-GB" sz="2800" b="1" dirty="0" err="1"/>
              <a:t>secteur</a:t>
            </a:r>
            <a:r>
              <a:rPr lang="en-GB" sz="2800" b="1" dirty="0"/>
              <a:t> </a:t>
            </a:r>
            <a:r>
              <a:rPr lang="en-GB" sz="2800" b="1" dirty="0" err="1"/>
              <a:t>minier</a:t>
            </a:r>
            <a:endParaRPr lang="en-GB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2400" dirty="0" err="1"/>
              <a:t>Paradoxe</a:t>
            </a:r>
            <a:r>
              <a:rPr lang="en-GB" sz="2400" dirty="0"/>
              <a:t> </a:t>
            </a:r>
            <a:r>
              <a:rPr lang="en-GB" sz="2400" dirty="0" err="1"/>
              <a:t>scandaleux</a:t>
            </a:r>
            <a:r>
              <a:rPr lang="en-GB" sz="2400" dirty="0"/>
              <a:t> de </a:t>
            </a:r>
            <a:r>
              <a:rPr lang="en-GB" sz="2400" dirty="0" err="1"/>
              <a:t>grande</a:t>
            </a:r>
            <a:r>
              <a:rPr lang="en-GB" sz="2400" dirty="0"/>
              <a:t> </a:t>
            </a:r>
            <a:r>
              <a:rPr lang="en-GB" sz="2400" dirty="0" err="1"/>
              <a:t>pauvreté</a:t>
            </a:r>
            <a:r>
              <a:rPr lang="en-GB" sz="2400" dirty="0"/>
              <a:t> au milieu </a:t>
            </a:r>
            <a:r>
              <a:rPr lang="en-GB" sz="2400" dirty="0" err="1"/>
              <a:t>d’une</a:t>
            </a:r>
            <a:r>
              <a:rPr lang="en-GB" sz="2400" dirty="0"/>
              <a:t> </a:t>
            </a:r>
            <a:r>
              <a:rPr lang="en-GB" sz="2400" dirty="0" err="1"/>
              <a:t>abondance</a:t>
            </a:r>
            <a:r>
              <a:rPr lang="en-GB" sz="2400" dirty="0"/>
              <a:t> de </a:t>
            </a:r>
            <a:r>
              <a:rPr lang="en-GB" sz="2400" dirty="0" err="1"/>
              <a:t>richesses</a:t>
            </a:r>
            <a:r>
              <a:rPr lang="en-GB" sz="2400" dirty="0"/>
              <a:t> </a:t>
            </a:r>
            <a:r>
              <a:rPr lang="en-GB" sz="2400" dirty="0" err="1"/>
              <a:t>minières</a:t>
            </a:r>
            <a:r>
              <a:rPr lang="en-GB" sz="2400" dirty="0"/>
              <a:t>.</a:t>
            </a:r>
          </a:p>
          <a:p>
            <a:r>
              <a:rPr lang="en-GB" sz="2400" dirty="0" err="1"/>
              <a:t>Traçabilité</a:t>
            </a:r>
            <a:r>
              <a:rPr lang="en-GB" sz="2400" dirty="0"/>
              <a:t> des </a:t>
            </a:r>
            <a:r>
              <a:rPr lang="en-GB" sz="2400" dirty="0" err="1"/>
              <a:t>revenus</a:t>
            </a:r>
            <a:r>
              <a:rPr lang="en-GB" sz="2400" dirty="0"/>
              <a:t> continue d’être </a:t>
            </a:r>
            <a:r>
              <a:rPr lang="en-GB" sz="2400" dirty="0" err="1"/>
              <a:t>problématique</a:t>
            </a:r>
            <a:r>
              <a:rPr lang="en-GB" sz="2400" dirty="0"/>
              <a:t>.</a:t>
            </a:r>
          </a:p>
          <a:p>
            <a:r>
              <a:rPr lang="en-GB" sz="2400" dirty="0" err="1"/>
              <a:t>Résultats</a:t>
            </a:r>
            <a:r>
              <a:rPr lang="en-GB" sz="2400" dirty="0"/>
              <a:t> </a:t>
            </a:r>
            <a:r>
              <a:rPr lang="en-GB" sz="2400" dirty="0" err="1"/>
              <a:t>d’une</a:t>
            </a:r>
            <a:r>
              <a:rPr lang="en-GB" sz="2400" dirty="0"/>
              <a:t> </a:t>
            </a:r>
            <a:r>
              <a:rPr lang="en-GB" sz="2400" dirty="0" err="1"/>
              <a:t>Commisision</a:t>
            </a:r>
            <a:r>
              <a:rPr lang="en-GB" sz="2400" dirty="0"/>
              <a:t> </a:t>
            </a:r>
            <a:r>
              <a:rPr lang="en-GB" sz="2400" dirty="0" err="1"/>
              <a:t>d’enquête</a:t>
            </a:r>
            <a:r>
              <a:rPr lang="en-GB" sz="2400" dirty="0"/>
              <a:t> du </a:t>
            </a:r>
            <a:r>
              <a:rPr lang="en-GB" sz="2400" dirty="0" err="1"/>
              <a:t>Sénat</a:t>
            </a:r>
            <a:r>
              <a:rPr lang="en-GB" sz="2400" dirty="0"/>
              <a:t> : US $450 million de </a:t>
            </a:r>
            <a:r>
              <a:rPr lang="en-GB" sz="2400" dirty="0" err="1"/>
              <a:t>revenus</a:t>
            </a:r>
            <a:r>
              <a:rPr lang="en-GB" sz="2400" dirty="0"/>
              <a:t> </a:t>
            </a:r>
            <a:r>
              <a:rPr lang="en-GB" sz="2400" dirty="0" err="1"/>
              <a:t>manquants</a:t>
            </a:r>
            <a:r>
              <a:rPr lang="en-GB" sz="2400" dirty="0"/>
              <a:t>;  US $92 million </a:t>
            </a:r>
            <a:r>
              <a:rPr lang="en-GB" sz="2400" dirty="0" err="1"/>
              <a:t>seulement</a:t>
            </a:r>
            <a:r>
              <a:rPr lang="en-GB" sz="2400" dirty="0"/>
              <a:t> au total </a:t>
            </a:r>
            <a:r>
              <a:rPr lang="en-GB" sz="2400" dirty="0" err="1"/>
              <a:t>perçus</a:t>
            </a:r>
            <a:r>
              <a:rPr lang="en-GB" sz="2400" dirty="0"/>
              <a:t> par les </a:t>
            </a:r>
            <a:r>
              <a:rPr lang="en-GB" sz="2400" dirty="0" err="1"/>
              <a:t>autorités</a:t>
            </a:r>
            <a:r>
              <a:rPr lang="en-GB" sz="2400" dirty="0"/>
              <a:t> </a:t>
            </a:r>
            <a:r>
              <a:rPr lang="en-GB" sz="2400" dirty="0" err="1"/>
              <a:t>fiscales</a:t>
            </a:r>
            <a:r>
              <a:rPr lang="en-GB" sz="2400" dirty="0"/>
              <a:t> en 2009.</a:t>
            </a:r>
          </a:p>
          <a:p>
            <a:r>
              <a:rPr lang="en-GB" sz="2400" dirty="0"/>
              <a:t>Personnel des </a:t>
            </a:r>
            <a:r>
              <a:rPr lang="en-GB" sz="2400" dirty="0" err="1"/>
              <a:t>autorités</a:t>
            </a:r>
            <a:r>
              <a:rPr lang="en-GB" sz="2400" dirty="0"/>
              <a:t> </a:t>
            </a:r>
            <a:r>
              <a:rPr lang="en-GB" sz="2400" dirty="0" err="1"/>
              <a:t>fiscales</a:t>
            </a:r>
            <a:r>
              <a:rPr lang="en-GB" sz="2400" dirty="0"/>
              <a:t> et </a:t>
            </a:r>
            <a:r>
              <a:rPr lang="en-GB" sz="2400" dirty="0" err="1"/>
              <a:t>douanières</a:t>
            </a:r>
            <a:r>
              <a:rPr lang="en-GB" sz="2400" dirty="0"/>
              <a:t> ; mal </a:t>
            </a:r>
            <a:r>
              <a:rPr lang="en-GB" sz="2400" dirty="0" err="1"/>
              <a:t>équipé</a:t>
            </a:r>
            <a:r>
              <a:rPr lang="en-GB" sz="2400" dirty="0"/>
              <a:t>, sous-</a:t>
            </a:r>
            <a:r>
              <a:rPr lang="en-GB" sz="2400" dirty="0" err="1"/>
              <a:t>payé</a:t>
            </a:r>
            <a:r>
              <a:rPr lang="en-GB" sz="2400" dirty="0"/>
              <a:t> et mal </a:t>
            </a:r>
            <a:r>
              <a:rPr lang="en-GB" sz="2400" dirty="0" err="1"/>
              <a:t>formé</a:t>
            </a:r>
            <a:r>
              <a:rPr lang="en-GB" sz="2400" dirty="0"/>
              <a:t>.</a:t>
            </a:r>
          </a:p>
          <a:p>
            <a:r>
              <a:rPr lang="en-GB" sz="2400" dirty="0"/>
              <a:t>En 2009, 80% des </a:t>
            </a:r>
            <a:r>
              <a:rPr lang="en-GB" sz="2400" dirty="0" err="1"/>
              <a:t>minérais</a:t>
            </a:r>
            <a:r>
              <a:rPr lang="en-GB" sz="2400" dirty="0"/>
              <a:t> </a:t>
            </a:r>
            <a:r>
              <a:rPr lang="en-GB" sz="2400" dirty="0" err="1"/>
              <a:t>exportés</a:t>
            </a:r>
            <a:r>
              <a:rPr lang="en-GB" sz="2400" dirty="0"/>
              <a:t> du Nord et </a:t>
            </a:r>
            <a:r>
              <a:rPr lang="en-GB" sz="2400" dirty="0" err="1"/>
              <a:t>Sud</a:t>
            </a:r>
            <a:r>
              <a:rPr lang="en-GB" sz="2400" dirty="0"/>
              <a:t> Kivu </a:t>
            </a:r>
            <a:r>
              <a:rPr lang="en-GB" sz="2400" dirty="0" err="1"/>
              <a:t>n’étaient</a:t>
            </a:r>
            <a:r>
              <a:rPr lang="en-GB" sz="2400" dirty="0"/>
              <a:t> pas </a:t>
            </a:r>
            <a:r>
              <a:rPr lang="en-GB" sz="2400" dirty="0" err="1"/>
              <a:t>enrigistrés</a:t>
            </a:r>
            <a:r>
              <a:rPr lang="en-GB" sz="2400" dirty="0"/>
              <a:t> par la </a:t>
            </a:r>
            <a:r>
              <a:rPr lang="en-GB" sz="2400" dirty="0" err="1"/>
              <a:t>douane</a:t>
            </a:r>
            <a:r>
              <a:rPr lang="en-GB" sz="2400" dirty="0"/>
              <a:t>.</a:t>
            </a:r>
          </a:p>
          <a:p>
            <a:r>
              <a:rPr lang="en-GB" sz="2400" dirty="0" err="1"/>
              <a:t>Ministère</a:t>
            </a:r>
            <a:r>
              <a:rPr lang="en-GB" sz="2400" dirty="0"/>
              <a:t> des Mines : 90% des exportations </a:t>
            </a:r>
            <a:r>
              <a:rPr lang="en-GB" sz="2400" dirty="0" err="1"/>
              <a:t>d’or</a:t>
            </a:r>
            <a:r>
              <a:rPr lang="en-GB" sz="2400" dirty="0"/>
              <a:t> en 2010 </a:t>
            </a:r>
            <a:r>
              <a:rPr lang="en-GB" sz="2400" dirty="0" err="1"/>
              <a:t>n’ont</a:t>
            </a:r>
            <a:r>
              <a:rPr lang="en-GB" sz="2400" dirty="0"/>
              <a:t> pas </a:t>
            </a:r>
            <a:r>
              <a:rPr lang="en-GB" sz="2400" dirty="0" err="1"/>
              <a:t>été</a:t>
            </a:r>
            <a:r>
              <a:rPr lang="en-GB" sz="2400" dirty="0"/>
              <a:t> </a:t>
            </a:r>
            <a:r>
              <a:rPr lang="en-GB" sz="2400" dirty="0" err="1"/>
              <a:t>consignés</a:t>
            </a:r>
            <a:r>
              <a:rPr lang="en-GB" sz="2400" dirty="0"/>
              <a:t> par les services de </a:t>
            </a:r>
            <a:r>
              <a:rPr lang="en-GB" sz="2400" dirty="0" err="1"/>
              <a:t>douane</a:t>
            </a:r>
            <a:r>
              <a:rPr lang="en-GB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22058906"/>
      </p:ext>
    </p:extLst>
  </p:cSld>
  <p:clrMapOvr>
    <a:masterClrMapping/>
  </p:clrMapOvr>
  <p:transition xmlns:p14="http://schemas.microsoft.com/office/powerpoint/2010/main" spd="slow"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/>
              <a:t>Corruption </a:t>
            </a:r>
            <a:r>
              <a:rPr lang="en-GB" sz="2800" b="1" dirty="0" err="1"/>
              <a:t>dans</a:t>
            </a:r>
            <a:r>
              <a:rPr lang="en-GB" sz="2800" b="1" dirty="0"/>
              <a:t> le </a:t>
            </a:r>
            <a:r>
              <a:rPr lang="en-GB" sz="2800" b="1" dirty="0" err="1"/>
              <a:t>secteur</a:t>
            </a:r>
            <a:r>
              <a:rPr lang="en-GB" sz="2800" b="1" dirty="0"/>
              <a:t> </a:t>
            </a:r>
            <a:r>
              <a:rPr lang="en-GB" sz="2800" b="1" dirty="0" err="1"/>
              <a:t>minier</a:t>
            </a:r>
            <a:r>
              <a:rPr lang="en-GB" sz="2800" b="1" dirty="0"/>
              <a:t> (suite 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dirty="0" err="1"/>
              <a:t>Pratiques</a:t>
            </a:r>
            <a:r>
              <a:rPr lang="en-GB" sz="2000" dirty="0"/>
              <a:t> : </a:t>
            </a:r>
            <a:r>
              <a:rPr lang="en-GB" sz="2000" dirty="0" err="1"/>
              <a:t>contrats</a:t>
            </a:r>
            <a:r>
              <a:rPr lang="en-GB" sz="2000" dirty="0"/>
              <a:t> </a:t>
            </a:r>
            <a:r>
              <a:rPr lang="en-GB" sz="2000" dirty="0" err="1"/>
              <a:t>frauduleux</a:t>
            </a:r>
            <a:r>
              <a:rPr lang="en-GB" sz="2000" dirty="0"/>
              <a:t> et </a:t>
            </a:r>
            <a:r>
              <a:rPr lang="en-GB" sz="2000" dirty="0" err="1"/>
              <a:t>léonins</a:t>
            </a:r>
            <a:r>
              <a:rPr lang="en-GB" sz="2000" dirty="0"/>
              <a:t>, </a:t>
            </a:r>
            <a:r>
              <a:rPr lang="en-GB" sz="2000" dirty="0" err="1"/>
              <a:t>comptabilité</a:t>
            </a:r>
            <a:r>
              <a:rPr lang="en-GB" sz="2000" dirty="0"/>
              <a:t> </a:t>
            </a:r>
            <a:r>
              <a:rPr lang="en-GB" sz="2000" dirty="0" err="1"/>
              <a:t>inexacte</a:t>
            </a:r>
            <a:r>
              <a:rPr lang="en-GB" sz="2000" dirty="0"/>
              <a:t>, </a:t>
            </a:r>
            <a:r>
              <a:rPr lang="en-GB" sz="2000" dirty="0" err="1"/>
              <a:t>évasion</a:t>
            </a:r>
            <a:r>
              <a:rPr lang="en-GB" sz="2000" dirty="0"/>
              <a:t> </a:t>
            </a:r>
            <a:r>
              <a:rPr lang="en-GB" sz="2000" dirty="0" err="1"/>
              <a:t>fiscale</a:t>
            </a:r>
            <a:r>
              <a:rPr lang="en-GB" sz="2000" dirty="0"/>
              <a:t>, </a:t>
            </a:r>
            <a:r>
              <a:rPr lang="en-GB" sz="2000" dirty="0" err="1"/>
              <a:t>contrebande</a:t>
            </a:r>
            <a:r>
              <a:rPr lang="en-GB" sz="2000" dirty="0"/>
              <a:t> et sous-</a:t>
            </a:r>
            <a:r>
              <a:rPr lang="en-GB" sz="2000" dirty="0" err="1"/>
              <a:t>facturation</a:t>
            </a:r>
            <a:r>
              <a:rPr lang="en-GB" sz="2000" dirty="0"/>
              <a:t>.</a:t>
            </a:r>
          </a:p>
          <a:p>
            <a:r>
              <a:rPr lang="en-GB" sz="2000" dirty="0"/>
              <a:t>Militarisation des zones </a:t>
            </a:r>
            <a:r>
              <a:rPr lang="en-GB" sz="2000" dirty="0" err="1"/>
              <a:t>minières</a:t>
            </a:r>
            <a:r>
              <a:rPr lang="en-GB" sz="2000" dirty="0"/>
              <a:t> à </a:t>
            </a:r>
            <a:r>
              <a:rPr lang="en-GB" sz="2000" dirty="0" err="1"/>
              <a:t>l’Est</a:t>
            </a:r>
            <a:r>
              <a:rPr lang="en-GB" sz="2000" dirty="0"/>
              <a:t> du pays, “</a:t>
            </a:r>
            <a:r>
              <a:rPr lang="en-GB" sz="2000" dirty="0" err="1"/>
              <a:t>tracasseries</a:t>
            </a:r>
            <a:r>
              <a:rPr lang="en-GB" sz="2000" dirty="0"/>
              <a:t>”.</a:t>
            </a:r>
          </a:p>
          <a:p>
            <a:r>
              <a:rPr lang="en-GB" sz="2000" dirty="0"/>
              <a:t>Concessions et joint-ventures : </a:t>
            </a:r>
            <a:r>
              <a:rPr lang="en-GB" sz="2000" dirty="0" err="1"/>
              <a:t>contrats</a:t>
            </a:r>
            <a:r>
              <a:rPr lang="en-GB" sz="2000" dirty="0"/>
              <a:t> </a:t>
            </a:r>
            <a:r>
              <a:rPr lang="en-GB" sz="2000" dirty="0" err="1"/>
              <a:t>octroyés</a:t>
            </a:r>
            <a:r>
              <a:rPr lang="en-GB" sz="2000" dirty="0"/>
              <a:t> sans </a:t>
            </a:r>
            <a:r>
              <a:rPr lang="en-GB" sz="2000" dirty="0" err="1"/>
              <a:t>appels</a:t>
            </a:r>
            <a:r>
              <a:rPr lang="en-GB" sz="2000" dirty="0"/>
              <a:t> </a:t>
            </a:r>
            <a:r>
              <a:rPr lang="en-GB" sz="2000" dirty="0" err="1"/>
              <a:t>d’offres</a:t>
            </a:r>
            <a:r>
              <a:rPr lang="en-GB" sz="2000" dirty="0"/>
              <a:t> et </a:t>
            </a:r>
            <a:r>
              <a:rPr lang="en-GB" sz="2000" dirty="0" err="1"/>
              <a:t>n’étaient</a:t>
            </a:r>
            <a:r>
              <a:rPr lang="en-GB" sz="2000" dirty="0"/>
              <a:t> pas </a:t>
            </a:r>
            <a:r>
              <a:rPr lang="en-GB" sz="2000" dirty="0" err="1"/>
              <a:t>publiés</a:t>
            </a:r>
            <a:r>
              <a:rPr lang="en-GB" sz="2000" dirty="0"/>
              <a:t> </a:t>
            </a:r>
            <a:r>
              <a:rPr lang="en-GB" sz="2000" dirty="0" err="1"/>
              <a:t>jusque</a:t>
            </a:r>
            <a:r>
              <a:rPr lang="en-GB" sz="2000" dirty="0"/>
              <a:t> </a:t>
            </a:r>
            <a:r>
              <a:rPr lang="en-GB" sz="2000" dirty="0" err="1"/>
              <a:t>récemment</a:t>
            </a:r>
            <a:r>
              <a:rPr lang="en-GB" sz="2000" dirty="0"/>
              <a:t>.</a:t>
            </a:r>
          </a:p>
          <a:p>
            <a:r>
              <a:rPr lang="en-GB" sz="2000" dirty="0"/>
              <a:t>Effort de </a:t>
            </a:r>
            <a:r>
              <a:rPr lang="en-GB" sz="2000" dirty="0" err="1"/>
              <a:t>transparence</a:t>
            </a:r>
            <a:r>
              <a:rPr lang="en-GB" sz="2000" dirty="0"/>
              <a:t> en </a:t>
            </a:r>
            <a:r>
              <a:rPr lang="en-GB" sz="2000" dirty="0" err="1"/>
              <a:t>réponse</a:t>
            </a:r>
            <a:r>
              <a:rPr lang="en-GB" sz="2000" dirty="0"/>
              <a:t> à des critiques: les </a:t>
            </a:r>
            <a:r>
              <a:rPr lang="en-GB" sz="2000" dirty="0" err="1"/>
              <a:t>contrats</a:t>
            </a:r>
            <a:r>
              <a:rPr lang="en-GB" sz="2000" dirty="0"/>
              <a:t> </a:t>
            </a:r>
            <a:r>
              <a:rPr lang="en-GB" sz="2000" dirty="0" err="1"/>
              <a:t>revisités</a:t>
            </a:r>
            <a:r>
              <a:rPr lang="en-GB" sz="2000" dirty="0"/>
              <a:t> </a:t>
            </a:r>
            <a:r>
              <a:rPr lang="en-GB" sz="2000" dirty="0" err="1"/>
              <a:t>publiés</a:t>
            </a:r>
            <a:r>
              <a:rPr lang="en-GB" sz="2000" dirty="0"/>
              <a:t> </a:t>
            </a:r>
            <a:r>
              <a:rPr lang="en-GB" sz="2000" dirty="0" err="1"/>
              <a:t>sur</a:t>
            </a:r>
            <a:r>
              <a:rPr lang="en-GB" sz="2000" dirty="0"/>
              <a:t> le site du </a:t>
            </a:r>
            <a:r>
              <a:rPr lang="en-GB" sz="2000" dirty="0" err="1"/>
              <a:t>Ministère</a:t>
            </a:r>
            <a:r>
              <a:rPr lang="en-GB" sz="2000" dirty="0"/>
              <a:t> des Mines. La </a:t>
            </a:r>
            <a:r>
              <a:rPr lang="en-GB" sz="2000" dirty="0" err="1"/>
              <a:t>société</a:t>
            </a:r>
            <a:r>
              <a:rPr lang="en-GB" sz="2000" dirty="0"/>
              <a:t> </a:t>
            </a:r>
            <a:r>
              <a:rPr lang="en-GB" sz="2000" dirty="0" err="1"/>
              <a:t>civile</a:t>
            </a:r>
            <a:r>
              <a:rPr lang="en-GB" sz="2000" dirty="0"/>
              <a:t> </a:t>
            </a:r>
            <a:r>
              <a:rPr lang="en-GB" sz="2000" dirty="0" err="1"/>
              <a:t>demande</a:t>
            </a:r>
            <a:r>
              <a:rPr lang="en-GB" sz="2000" dirty="0"/>
              <a:t> </a:t>
            </a:r>
            <a:r>
              <a:rPr lang="en-GB" sz="2000" dirty="0" err="1"/>
              <a:t>que</a:t>
            </a:r>
            <a:r>
              <a:rPr lang="en-GB" sz="2000" dirty="0"/>
              <a:t> </a:t>
            </a:r>
            <a:r>
              <a:rPr lang="en-GB" sz="2000" dirty="0" err="1"/>
              <a:t>soit</a:t>
            </a:r>
            <a:r>
              <a:rPr lang="en-GB" sz="2000" dirty="0"/>
              <a:t> </a:t>
            </a:r>
            <a:r>
              <a:rPr lang="en-GB" sz="2000" dirty="0" err="1"/>
              <a:t>publié</a:t>
            </a:r>
            <a:r>
              <a:rPr lang="en-GB" sz="2000" dirty="0"/>
              <a:t> le </a:t>
            </a:r>
            <a:r>
              <a:rPr lang="en-GB" sz="2000" dirty="0" err="1"/>
              <a:t>contrat</a:t>
            </a:r>
            <a:r>
              <a:rPr lang="en-GB" sz="2000" dirty="0"/>
              <a:t> entre la RDC et la Chine.</a:t>
            </a:r>
          </a:p>
        </p:txBody>
      </p:sp>
    </p:spTree>
    <p:extLst>
      <p:ext uri="{BB962C8B-B14F-4D97-AF65-F5344CB8AC3E}">
        <p14:creationId xmlns:p14="http://schemas.microsoft.com/office/powerpoint/2010/main" val="747779994"/>
      </p:ext>
    </p:extLst>
  </p:cSld>
  <p:clrMapOvr>
    <a:masterClrMapping/>
  </p:clrMapOvr>
  <p:transition xmlns:p14="http://schemas.microsoft.com/office/powerpoint/2010/main" spd="slow"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/>
              <a:t>Corruption dans les finances publiques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dirty="0"/>
              <a:t>Gestion </a:t>
            </a:r>
            <a:r>
              <a:rPr lang="en-GB" sz="2000" dirty="0" err="1"/>
              <a:t>défectueuse</a:t>
            </a:r>
            <a:r>
              <a:rPr lang="en-GB" sz="2000" dirty="0"/>
              <a:t>, </a:t>
            </a:r>
            <a:r>
              <a:rPr lang="en-GB" sz="2000" dirty="0" err="1"/>
              <a:t>faiblesse</a:t>
            </a:r>
            <a:r>
              <a:rPr lang="en-GB" sz="2000" dirty="0"/>
              <a:t> des </a:t>
            </a:r>
            <a:r>
              <a:rPr lang="en-GB" sz="2000" dirty="0" err="1"/>
              <a:t>capacités</a:t>
            </a:r>
            <a:r>
              <a:rPr lang="en-GB" sz="2000" dirty="0"/>
              <a:t> et </a:t>
            </a:r>
            <a:r>
              <a:rPr lang="en-GB" sz="2000" dirty="0" err="1"/>
              <a:t>contrôles</a:t>
            </a:r>
            <a:r>
              <a:rPr lang="en-GB" sz="2000" dirty="0"/>
              <a:t> </a:t>
            </a:r>
            <a:r>
              <a:rPr lang="en-GB" sz="2000" dirty="0" err="1"/>
              <a:t>défaillants</a:t>
            </a:r>
            <a:r>
              <a:rPr lang="en-GB" sz="2000" dirty="0"/>
              <a:t> </a:t>
            </a:r>
            <a:r>
              <a:rPr lang="en-GB" sz="2000" dirty="0" err="1"/>
              <a:t>facilitent</a:t>
            </a:r>
            <a:r>
              <a:rPr lang="en-GB" sz="2000" dirty="0"/>
              <a:t> la continuation de la corruption.</a:t>
            </a:r>
          </a:p>
          <a:p>
            <a:r>
              <a:rPr lang="en-GB" sz="2000" dirty="0"/>
              <a:t>Etude des finances  </a:t>
            </a:r>
            <a:r>
              <a:rPr lang="en-GB" sz="2000" dirty="0" err="1"/>
              <a:t>publiques</a:t>
            </a:r>
            <a:r>
              <a:rPr lang="en-GB" sz="2000" dirty="0"/>
              <a:t> de la RDC  </a:t>
            </a:r>
            <a:r>
              <a:rPr lang="en-GB" sz="2000" dirty="0" err="1"/>
              <a:t>selon</a:t>
            </a:r>
            <a:r>
              <a:rPr lang="en-GB" sz="2000" dirty="0"/>
              <a:t> la </a:t>
            </a:r>
            <a:r>
              <a:rPr lang="en-GB" sz="2000" dirty="0" err="1"/>
              <a:t>méthodologie</a:t>
            </a:r>
            <a:r>
              <a:rPr lang="en-GB" sz="2000" dirty="0"/>
              <a:t> PEFA (“Public Expenditure and Financial Accountability”) en 2008 : </a:t>
            </a:r>
            <a:r>
              <a:rPr lang="en-GB" sz="2000" dirty="0" err="1"/>
              <a:t>politiques</a:t>
            </a:r>
            <a:r>
              <a:rPr lang="en-GB" sz="2000" dirty="0"/>
              <a:t> </a:t>
            </a:r>
            <a:r>
              <a:rPr lang="en-GB" sz="2000" dirty="0" err="1"/>
              <a:t>nationales</a:t>
            </a:r>
            <a:r>
              <a:rPr lang="en-GB" sz="2000" dirty="0"/>
              <a:t> ne </a:t>
            </a:r>
            <a:r>
              <a:rPr lang="en-GB" sz="2000" dirty="0" err="1"/>
              <a:t>sont</a:t>
            </a:r>
            <a:r>
              <a:rPr lang="en-GB" sz="2000" dirty="0"/>
              <a:t> pa </a:t>
            </a:r>
            <a:r>
              <a:rPr lang="en-GB" sz="2000" dirty="0" err="1"/>
              <a:t>traduites</a:t>
            </a:r>
            <a:r>
              <a:rPr lang="en-GB" sz="2000" dirty="0"/>
              <a:t> en plans </a:t>
            </a:r>
            <a:r>
              <a:rPr lang="en-GB" sz="2000" dirty="0" err="1"/>
              <a:t>d’action</a:t>
            </a:r>
            <a:r>
              <a:rPr lang="en-GB" sz="2000" dirty="0"/>
              <a:t> </a:t>
            </a:r>
            <a:r>
              <a:rPr lang="en-GB" sz="2000" dirty="0" err="1"/>
              <a:t>appropriés</a:t>
            </a:r>
            <a:r>
              <a:rPr lang="en-GB" sz="2000" dirty="0"/>
              <a:t> </a:t>
            </a:r>
            <a:r>
              <a:rPr lang="en-GB" sz="2000" dirty="0" err="1"/>
              <a:t>sur</a:t>
            </a:r>
            <a:r>
              <a:rPr lang="en-GB" sz="2000" dirty="0"/>
              <a:t> </a:t>
            </a:r>
            <a:r>
              <a:rPr lang="en-GB" sz="2000" dirty="0" err="1"/>
              <a:t>lesquels</a:t>
            </a:r>
            <a:r>
              <a:rPr lang="en-GB" sz="2000" dirty="0"/>
              <a:t> </a:t>
            </a:r>
            <a:r>
              <a:rPr lang="en-GB" sz="2000" dirty="0" err="1"/>
              <a:t>pourrait</a:t>
            </a:r>
            <a:r>
              <a:rPr lang="en-GB" sz="2000" dirty="0"/>
              <a:t> </a:t>
            </a:r>
            <a:r>
              <a:rPr lang="en-GB" sz="2000" dirty="0" err="1"/>
              <a:t>s’appuyer</a:t>
            </a:r>
            <a:r>
              <a:rPr lang="en-GB" sz="2000" dirty="0"/>
              <a:t> </a:t>
            </a:r>
            <a:r>
              <a:rPr lang="en-GB" sz="2000" dirty="0" err="1"/>
              <a:t>l’élaboration</a:t>
            </a:r>
            <a:r>
              <a:rPr lang="en-GB" sz="2000" dirty="0"/>
              <a:t> du budget de </a:t>
            </a:r>
            <a:r>
              <a:rPr lang="en-GB" sz="2000" dirty="0" err="1"/>
              <a:t>l’Etat</a:t>
            </a:r>
            <a:r>
              <a:rPr lang="en-GB" sz="2000" dirty="0"/>
              <a:t>.</a:t>
            </a:r>
          </a:p>
          <a:p>
            <a:r>
              <a:rPr lang="en-GB" sz="2000" dirty="0"/>
              <a:t>Existence </a:t>
            </a:r>
            <a:r>
              <a:rPr lang="en-GB" sz="2000" dirty="0" err="1"/>
              <a:t>d’une</a:t>
            </a:r>
            <a:r>
              <a:rPr lang="en-GB" sz="2000" dirty="0"/>
              <a:t> multitude </a:t>
            </a:r>
            <a:r>
              <a:rPr lang="en-GB" sz="2000" dirty="0" err="1"/>
              <a:t>d’impôts</a:t>
            </a:r>
            <a:r>
              <a:rPr lang="en-GB" sz="2000" dirty="0"/>
              <a:t> </a:t>
            </a:r>
            <a:r>
              <a:rPr lang="en-GB" sz="2000" dirty="0" err="1"/>
              <a:t>souvent</a:t>
            </a:r>
            <a:r>
              <a:rPr lang="en-GB" sz="2000" dirty="0"/>
              <a:t> </a:t>
            </a:r>
            <a:r>
              <a:rPr lang="en-GB" sz="2000" dirty="0" err="1"/>
              <a:t>illicites</a:t>
            </a:r>
            <a:r>
              <a:rPr lang="en-GB" sz="2000" dirty="0"/>
              <a:t> et de </a:t>
            </a:r>
            <a:r>
              <a:rPr lang="en-GB" sz="2000" dirty="0" err="1"/>
              <a:t>contrôles</a:t>
            </a:r>
            <a:r>
              <a:rPr lang="en-GB" sz="2000" dirty="0"/>
              <a:t> financiers et </a:t>
            </a:r>
            <a:r>
              <a:rPr lang="en-GB" sz="2000" dirty="0" err="1"/>
              <a:t>douaniers</a:t>
            </a:r>
            <a:r>
              <a:rPr lang="en-GB" sz="2000" dirty="0"/>
              <a:t> </a:t>
            </a:r>
            <a:r>
              <a:rPr lang="en-GB" sz="2000" dirty="0" err="1"/>
              <a:t>insuffisants</a:t>
            </a:r>
            <a:r>
              <a:rPr lang="en-GB" sz="2000" dirty="0"/>
              <a:t>.</a:t>
            </a:r>
          </a:p>
          <a:p>
            <a:r>
              <a:rPr lang="en-GB" sz="2000" dirty="0" err="1"/>
              <a:t>Marchés</a:t>
            </a:r>
            <a:r>
              <a:rPr lang="en-GB" sz="2000" dirty="0"/>
              <a:t> publics </a:t>
            </a:r>
            <a:r>
              <a:rPr lang="en-GB" sz="2000" dirty="0" err="1"/>
              <a:t>rarement</a:t>
            </a:r>
            <a:r>
              <a:rPr lang="en-GB" sz="2000" dirty="0"/>
              <a:t> </a:t>
            </a:r>
            <a:r>
              <a:rPr lang="en-GB" sz="2000" dirty="0" err="1"/>
              <a:t>accordés</a:t>
            </a:r>
            <a:r>
              <a:rPr lang="en-GB" sz="2000" dirty="0"/>
              <a:t> </a:t>
            </a:r>
            <a:r>
              <a:rPr lang="en-GB" sz="2000" dirty="0" err="1"/>
              <a:t>selon</a:t>
            </a:r>
            <a:r>
              <a:rPr lang="en-GB" sz="2000" dirty="0"/>
              <a:t> la </a:t>
            </a:r>
            <a:r>
              <a:rPr lang="en-GB" sz="2000" dirty="0" err="1"/>
              <a:t>réglémentation</a:t>
            </a:r>
            <a:r>
              <a:rPr lang="en-GB" sz="2000" dirty="0"/>
              <a:t> en </a:t>
            </a:r>
            <a:r>
              <a:rPr lang="en-GB" sz="2000" dirty="0" err="1"/>
              <a:t>vigueur</a:t>
            </a:r>
            <a:r>
              <a:rPr lang="en-GB" sz="2000" dirty="0"/>
              <a:t>.</a:t>
            </a:r>
          </a:p>
          <a:p>
            <a:r>
              <a:rPr lang="en-GB" sz="2000" dirty="0" err="1"/>
              <a:t>Exécution</a:t>
            </a:r>
            <a:r>
              <a:rPr lang="en-GB" sz="2000" dirty="0"/>
              <a:t> </a:t>
            </a:r>
            <a:r>
              <a:rPr lang="en-GB" sz="2000" dirty="0" err="1"/>
              <a:t>problématique</a:t>
            </a:r>
            <a:r>
              <a:rPr lang="en-GB" sz="2000" dirty="0"/>
              <a:t> du budget de </a:t>
            </a:r>
            <a:r>
              <a:rPr lang="en-GB" sz="2000" dirty="0" err="1"/>
              <a:t>l’Etat</a:t>
            </a:r>
            <a:r>
              <a:rPr lang="en-GB" sz="2000" dirty="0"/>
              <a:t> : </a:t>
            </a:r>
            <a:r>
              <a:rPr lang="en-GB" sz="2000" dirty="0" err="1"/>
              <a:t>majorité</a:t>
            </a:r>
            <a:r>
              <a:rPr lang="en-GB" sz="2000" dirty="0"/>
              <a:t> des </a:t>
            </a:r>
            <a:r>
              <a:rPr lang="en-GB" sz="2000" dirty="0" err="1"/>
              <a:t>dépenses</a:t>
            </a:r>
            <a:r>
              <a:rPr lang="en-GB" sz="2000" dirty="0"/>
              <a:t> ne </a:t>
            </a:r>
            <a:r>
              <a:rPr lang="en-GB" sz="2000" dirty="0" err="1"/>
              <a:t>sont</a:t>
            </a:r>
            <a:r>
              <a:rPr lang="en-GB" sz="2000" dirty="0"/>
              <a:t> pas </a:t>
            </a:r>
            <a:r>
              <a:rPr lang="en-GB" sz="2000" dirty="0" err="1"/>
              <a:t>prévues</a:t>
            </a:r>
            <a:r>
              <a:rPr lang="en-GB" sz="2000" dirty="0"/>
              <a:t> au budget de </a:t>
            </a:r>
            <a:r>
              <a:rPr lang="en-GB" sz="2000" dirty="0" err="1"/>
              <a:t>l’Etat</a:t>
            </a:r>
            <a:r>
              <a:rPr lang="en-GB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26669210"/>
      </p:ext>
    </p:extLst>
  </p:cSld>
  <p:clrMapOvr>
    <a:masterClrMapping/>
  </p:clrMapOvr>
  <p:transition xmlns:p14="http://schemas.microsoft.com/office/powerpoint/2010/main" spd="slow"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/>
              <a:t>Corruption </a:t>
            </a:r>
            <a:r>
              <a:rPr lang="en-GB" sz="2800" b="1" dirty="0" err="1"/>
              <a:t>dans</a:t>
            </a:r>
            <a:r>
              <a:rPr lang="en-GB" sz="2800" b="1" dirty="0"/>
              <a:t> les finances </a:t>
            </a:r>
            <a:r>
              <a:rPr lang="en-GB" sz="2800" b="1" dirty="0" err="1"/>
              <a:t>publiques</a:t>
            </a:r>
            <a:r>
              <a:rPr lang="en-GB" sz="2800" b="1" dirty="0"/>
              <a:t> (suite 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dirty="0"/>
              <a:t>Commission </a:t>
            </a:r>
            <a:r>
              <a:rPr lang="en-GB" sz="2000" dirty="0" err="1"/>
              <a:t>Economique</a:t>
            </a:r>
            <a:r>
              <a:rPr lang="en-GB" sz="2000" dirty="0"/>
              <a:t> et </a:t>
            </a:r>
            <a:r>
              <a:rPr lang="en-GB" sz="2000" dirty="0" err="1"/>
              <a:t>Financière</a:t>
            </a:r>
            <a:r>
              <a:rPr lang="en-GB" sz="2000" dirty="0"/>
              <a:t> (ECOFIN) de </a:t>
            </a:r>
            <a:r>
              <a:rPr lang="en-GB" sz="2000" dirty="0" err="1"/>
              <a:t>l’Assemblé</a:t>
            </a:r>
            <a:r>
              <a:rPr lang="en-GB" sz="2000" dirty="0"/>
              <a:t> </a:t>
            </a:r>
            <a:r>
              <a:rPr lang="en-GB" sz="2000" dirty="0" err="1"/>
              <a:t>Nationale</a:t>
            </a:r>
            <a:r>
              <a:rPr lang="en-GB" sz="2000" dirty="0"/>
              <a:t> </a:t>
            </a:r>
            <a:r>
              <a:rPr lang="en-GB" sz="2000" dirty="0" err="1"/>
              <a:t>sur</a:t>
            </a:r>
            <a:r>
              <a:rPr lang="en-GB" sz="2000" dirty="0"/>
              <a:t> </a:t>
            </a:r>
            <a:r>
              <a:rPr lang="en-GB" sz="2000" dirty="0" err="1"/>
              <a:t>l’exécution</a:t>
            </a:r>
            <a:r>
              <a:rPr lang="en-GB" sz="2000" dirty="0"/>
              <a:t> du budget  20009 : </a:t>
            </a:r>
            <a:r>
              <a:rPr lang="en-GB" sz="2000" dirty="0" err="1"/>
              <a:t>dépenses</a:t>
            </a:r>
            <a:r>
              <a:rPr lang="en-GB" sz="2000" dirty="0"/>
              <a:t> </a:t>
            </a:r>
            <a:r>
              <a:rPr lang="en-GB" sz="2000" dirty="0" err="1"/>
              <a:t>totalisant</a:t>
            </a:r>
            <a:r>
              <a:rPr lang="en-GB" sz="2000" dirty="0"/>
              <a:t> US $67 million </a:t>
            </a:r>
            <a:r>
              <a:rPr lang="en-GB" sz="2000" dirty="0" err="1"/>
              <a:t>faites</a:t>
            </a:r>
            <a:r>
              <a:rPr lang="en-GB" sz="2000" dirty="0"/>
              <a:t> au premier </a:t>
            </a:r>
            <a:r>
              <a:rPr lang="en-GB" sz="2000" dirty="0" err="1"/>
              <a:t>semestre</a:t>
            </a:r>
            <a:r>
              <a:rPr lang="en-GB" sz="2000" dirty="0"/>
              <a:t> </a:t>
            </a:r>
            <a:r>
              <a:rPr lang="en-GB" sz="2000" dirty="0" err="1"/>
              <a:t>n’étaient</a:t>
            </a:r>
            <a:r>
              <a:rPr lang="en-GB" sz="2000" dirty="0"/>
              <a:t> pas </a:t>
            </a:r>
            <a:r>
              <a:rPr lang="en-GB" sz="2000" dirty="0" err="1"/>
              <a:t>budgétisées</a:t>
            </a:r>
            <a:r>
              <a:rPr lang="en-GB" sz="2000" dirty="0"/>
              <a:t>.</a:t>
            </a:r>
          </a:p>
          <a:p>
            <a:r>
              <a:rPr lang="en-GB" sz="2000" dirty="0"/>
              <a:t>Efforts </a:t>
            </a:r>
            <a:r>
              <a:rPr lang="en-GB" sz="2000" dirty="0" err="1"/>
              <a:t>importants</a:t>
            </a:r>
            <a:r>
              <a:rPr lang="en-GB" sz="2000" dirty="0"/>
              <a:t> </a:t>
            </a:r>
            <a:r>
              <a:rPr lang="en-GB" sz="2000" dirty="0" err="1"/>
              <a:t>consentis</a:t>
            </a:r>
            <a:r>
              <a:rPr lang="en-GB" sz="2000" dirty="0"/>
              <a:t> </a:t>
            </a:r>
            <a:r>
              <a:rPr lang="en-GB" sz="2000" dirty="0" err="1"/>
              <a:t>dans</a:t>
            </a:r>
            <a:r>
              <a:rPr lang="en-GB" sz="2000" dirty="0"/>
              <a:t> la </a:t>
            </a:r>
            <a:r>
              <a:rPr lang="en-GB" sz="2000" dirty="0" err="1"/>
              <a:t>gestion</a:t>
            </a:r>
            <a:r>
              <a:rPr lang="en-GB" sz="2000" dirty="0"/>
              <a:t> des finances </a:t>
            </a:r>
            <a:r>
              <a:rPr lang="en-GB" sz="2000" dirty="0" err="1"/>
              <a:t>publiques</a:t>
            </a:r>
            <a:r>
              <a:rPr lang="en-GB" sz="2000" dirty="0"/>
              <a:t> </a:t>
            </a:r>
            <a:r>
              <a:rPr lang="en-GB" sz="2000" dirty="0" err="1"/>
              <a:t>ont</a:t>
            </a:r>
            <a:r>
              <a:rPr lang="en-GB" sz="2000" dirty="0"/>
              <a:t> </a:t>
            </a:r>
            <a:r>
              <a:rPr lang="en-GB" sz="2000" dirty="0" err="1"/>
              <a:t>permis</a:t>
            </a:r>
            <a:r>
              <a:rPr lang="en-GB" sz="2000" dirty="0"/>
              <a:t> </a:t>
            </a:r>
            <a:r>
              <a:rPr lang="en-GB" sz="2000" dirty="0" err="1"/>
              <a:t>d’atteindre</a:t>
            </a:r>
            <a:r>
              <a:rPr lang="en-GB" sz="2000" dirty="0"/>
              <a:t> le point </a:t>
            </a:r>
            <a:r>
              <a:rPr lang="en-GB" sz="2000" dirty="0" err="1"/>
              <a:t>d’achèvement</a:t>
            </a:r>
            <a:r>
              <a:rPr lang="en-GB" sz="2000" dirty="0"/>
              <a:t> de </a:t>
            </a:r>
            <a:r>
              <a:rPr lang="en-GB" sz="2000" dirty="0" err="1"/>
              <a:t>l’Initiative</a:t>
            </a:r>
            <a:r>
              <a:rPr lang="en-GB" sz="2000" dirty="0"/>
              <a:t> en </a:t>
            </a:r>
            <a:r>
              <a:rPr lang="en-GB" sz="2000" dirty="0" err="1"/>
              <a:t>faveur</a:t>
            </a:r>
            <a:r>
              <a:rPr lang="en-GB" sz="2000" dirty="0"/>
              <a:t> des pays </a:t>
            </a:r>
            <a:r>
              <a:rPr lang="en-GB" sz="2000" dirty="0" err="1"/>
              <a:t>pauvres</a:t>
            </a:r>
            <a:r>
              <a:rPr lang="en-GB" sz="2000" dirty="0"/>
              <a:t> </a:t>
            </a:r>
            <a:r>
              <a:rPr lang="en-GB" sz="2000" dirty="0" err="1"/>
              <a:t>trés</a:t>
            </a:r>
            <a:r>
              <a:rPr lang="en-GB" sz="2000" dirty="0"/>
              <a:t> </a:t>
            </a:r>
            <a:r>
              <a:rPr lang="en-GB" sz="2000" dirty="0" err="1"/>
              <a:t>endettés</a:t>
            </a:r>
            <a:r>
              <a:rPr lang="en-GB" sz="2000" dirty="0"/>
              <a:t> et </a:t>
            </a:r>
            <a:r>
              <a:rPr lang="en-GB" sz="2000" dirty="0" err="1"/>
              <a:t>l’allègement</a:t>
            </a:r>
            <a:r>
              <a:rPr lang="en-GB" sz="2000" dirty="0"/>
              <a:t> de la </a:t>
            </a:r>
            <a:r>
              <a:rPr lang="en-GB" sz="2000" dirty="0" err="1"/>
              <a:t>dette</a:t>
            </a:r>
            <a:r>
              <a:rPr lang="en-GB" sz="2000" dirty="0"/>
              <a:t> d’un </a:t>
            </a:r>
            <a:r>
              <a:rPr lang="en-GB" sz="2000" dirty="0" err="1"/>
              <a:t>montant</a:t>
            </a:r>
            <a:r>
              <a:rPr lang="en-GB" sz="2000" dirty="0"/>
              <a:t> de US $16,3 milliards.</a:t>
            </a:r>
          </a:p>
          <a:p>
            <a:r>
              <a:rPr lang="en-GB" sz="2000" dirty="0"/>
              <a:t>Efforts de </a:t>
            </a:r>
            <a:r>
              <a:rPr lang="en-GB" sz="2000" dirty="0" err="1"/>
              <a:t>transparence</a:t>
            </a:r>
            <a:r>
              <a:rPr lang="en-GB" sz="2000" dirty="0"/>
              <a:t>  </a:t>
            </a:r>
            <a:r>
              <a:rPr lang="en-GB" sz="2000" dirty="0" err="1"/>
              <a:t>dans</a:t>
            </a:r>
            <a:r>
              <a:rPr lang="en-GB" sz="2000" dirty="0"/>
              <a:t> la publication des </a:t>
            </a:r>
            <a:r>
              <a:rPr lang="en-GB" sz="2000" dirty="0" err="1"/>
              <a:t>recettes</a:t>
            </a:r>
            <a:r>
              <a:rPr lang="en-GB" sz="2000" dirty="0"/>
              <a:t> issues de </a:t>
            </a:r>
            <a:r>
              <a:rPr lang="en-GB" sz="2000" dirty="0" err="1"/>
              <a:t>l’exploitation</a:t>
            </a:r>
            <a:r>
              <a:rPr lang="en-GB" sz="2000" dirty="0"/>
              <a:t> des </a:t>
            </a:r>
            <a:r>
              <a:rPr lang="en-GB" sz="2000" dirty="0" err="1"/>
              <a:t>ressources</a:t>
            </a:r>
            <a:r>
              <a:rPr lang="en-GB" sz="2000" dirty="0"/>
              <a:t> </a:t>
            </a:r>
            <a:r>
              <a:rPr lang="en-GB" sz="2000" dirty="0" err="1"/>
              <a:t>naturelles</a:t>
            </a:r>
            <a:r>
              <a:rPr lang="en-GB" sz="2000" dirty="0"/>
              <a:t> : engagement à </a:t>
            </a:r>
            <a:r>
              <a:rPr lang="en-GB" sz="2000" dirty="0" err="1"/>
              <a:t>publier</a:t>
            </a:r>
            <a:r>
              <a:rPr lang="en-GB" sz="2000" dirty="0"/>
              <a:t> </a:t>
            </a:r>
            <a:r>
              <a:rPr lang="en-GB" sz="2000" dirty="0" err="1"/>
              <a:t>chaque</a:t>
            </a:r>
            <a:r>
              <a:rPr lang="en-GB" sz="2000" dirty="0"/>
              <a:t> </a:t>
            </a:r>
            <a:r>
              <a:rPr lang="en-GB" sz="2000" dirty="0" err="1"/>
              <a:t>mois</a:t>
            </a:r>
            <a:r>
              <a:rPr lang="en-GB" sz="2000" dirty="0"/>
              <a:t> les </a:t>
            </a:r>
            <a:r>
              <a:rPr lang="en-GB" sz="2000" dirty="0" err="1"/>
              <a:t>impôts</a:t>
            </a:r>
            <a:r>
              <a:rPr lang="en-GB" sz="2000" dirty="0"/>
              <a:t> </a:t>
            </a:r>
            <a:r>
              <a:rPr lang="en-GB" sz="2000" dirty="0" err="1"/>
              <a:t>perçus</a:t>
            </a:r>
            <a:r>
              <a:rPr lang="en-GB" sz="2000" dirty="0"/>
              <a:t> </a:t>
            </a:r>
            <a:r>
              <a:rPr lang="en-GB" sz="2000" dirty="0" err="1"/>
              <a:t>dans</a:t>
            </a:r>
            <a:r>
              <a:rPr lang="en-GB" sz="2000" dirty="0"/>
              <a:t> les </a:t>
            </a:r>
            <a:r>
              <a:rPr lang="en-GB" sz="2000" dirty="0" err="1"/>
              <a:t>secteurs</a:t>
            </a:r>
            <a:r>
              <a:rPr lang="en-GB" sz="2000" dirty="0"/>
              <a:t> </a:t>
            </a:r>
            <a:r>
              <a:rPr lang="en-GB" sz="2000" dirty="0" err="1"/>
              <a:t>minier</a:t>
            </a:r>
            <a:r>
              <a:rPr lang="en-GB" sz="2000" dirty="0"/>
              <a:t>, </a:t>
            </a:r>
            <a:r>
              <a:rPr lang="en-GB" sz="2000" dirty="0" err="1"/>
              <a:t>pétrolier</a:t>
            </a:r>
            <a:r>
              <a:rPr lang="en-GB" sz="2000" dirty="0"/>
              <a:t> et </a:t>
            </a:r>
            <a:r>
              <a:rPr lang="en-GB" sz="2000" dirty="0" err="1"/>
              <a:t>forestier</a:t>
            </a:r>
            <a:r>
              <a:rPr lang="en-GB" sz="2000" dirty="0"/>
              <a:t>. Premiers </a:t>
            </a:r>
            <a:r>
              <a:rPr lang="en-GB" sz="2000" dirty="0" err="1"/>
              <a:t>chiffres</a:t>
            </a:r>
            <a:r>
              <a:rPr lang="en-GB" sz="2000" dirty="0"/>
              <a:t> </a:t>
            </a:r>
            <a:r>
              <a:rPr lang="en-GB" sz="2000" dirty="0" err="1"/>
              <a:t>publiés</a:t>
            </a:r>
            <a:r>
              <a:rPr lang="en-GB" sz="2000" dirty="0"/>
              <a:t> en </a:t>
            </a:r>
            <a:r>
              <a:rPr lang="en-GB" sz="2000" dirty="0" err="1"/>
              <a:t>avril</a:t>
            </a:r>
            <a:r>
              <a:rPr lang="en-GB" sz="2000" dirty="0"/>
              <a:t> 2011.</a:t>
            </a:r>
          </a:p>
        </p:txBody>
      </p:sp>
    </p:spTree>
    <p:extLst>
      <p:ext uri="{BB962C8B-B14F-4D97-AF65-F5344CB8AC3E}">
        <p14:creationId xmlns:p14="http://schemas.microsoft.com/office/powerpoint/2010/main" val="3359905268"/>
      </p:ext>
    </p:extLst>
  </p:cSld>
  <p:clrMapOvr>
    <a:masterClrMapping/>
  </p:clrMapOvr>
  <p:transition xmlns:p14="http://schemas.microsoft.com/office/powerpoint/2010/main" spd="slow"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/>
              <a:t>Initiatives de </a:t>
            </a:r>
            <a:r>
              <a:rPr lang="en-GB" sz="2800" b="1" dirty="0" err="1" smtClean="0"/>
              <a:t>lutte</a:t>
            </a:r>
            <a:r>
              <a:rPr lang="en-GB" sz="2800" b="1" dirty="0" smtClean="0"/>
              <a:t> contre la corruption</a:t>
            </a:r>
            <a:endParaRPr lang="en-GB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sz="2400" dirty="0" smtClean="0"/>
              <a:t>Codes </a:t>
            </a:r>
            <a:r>
              <a:rPr lang="en-GB" sz="2400" dirty="0" err="1" smtClean="0"/>
              <a:t>minier</a:t>
            </a:r>
            <a:r>
              <a:rPr lang="en-GB" sz="2400" dirty="0" smtClean="0"/>
              <a:t>, </a:t>
            </a:r>
            <a:r>
              <a:rPr lang="en-GB" sz="2400" dirty="0" err="1" smtClean="0"/>
              <a:t>forestier</a:t>
            </a:r>
            <a:r>
              <a:rPr lang="en-GB" sz="2400" dirty="0" smtClean="0"/>
              <a:t> et des </a:t>
            </a:r>
            <a:r>
              <a:rPr lang="en-GB" sz="2400" dirty="0" err="1" smtClean="0"/>
              <a:t>investissements</a:t>
            </a:r>
            <a:r>
              <a:rPr lang="en-GB" sz="2400" dirty="0" smtClean="0"/>
              <a:t> (2002)</a:t>
            </a:r>
          </a:p>
          <a:p>
            <a:r>
              <a:rPr lang="en-GB" sz="2400" dirty="0" err="1" smtClean="0"/>
              <a:t>Stratégie</a:t>
            </a:r>
            <a:r>
              <a:rPr lang="en-GB" sz="2400" dirty="0" smtClean="0"/>
              <a:t> </a:t>
            </a:r>
            <a:r>
              <a:rPr lang="en-GB" sz="2400" dirty="0" err="1" smtClean="0"/>
              <a:t>Nationale</a:t>
            </a:r>
            <a:r>
              <a:rPr lang="en-GB" sz="2400" dirty="0" smtClean="0"/>
              <a:t> de Lutte contre la Corruption (2002)</a:t>
            </a:r>
          </a:p>
          <a:p>
            <a:r>
              <a:rPr lang="en-GB" sz="2400" dirty="0" smtClean="0"/>
              <a:t>Observatoire de l’Ethique Professionnelle (2004)</a:t>
            </a:r>
          </a:p>
          <a:p>
            <a:r>
              <a:rPr lang="en-GB" sz="2400" dirty="0" err="1" smtClean="0"/>
              <a:t>Loi</a:t>
            </a:r>
            <a:r>
              <a:rPr lang="en-GB" sz="2400" dirty="0" smtClean="0"/>
              <a:t> contre le </a:t>
            </a:r>
            <a:r>
              <a:rPr lang="en-GB" sz="2400" dirty="0" err="1" smtClean="0"/>
              <a:t>blanchiment</a:t>
            </a:r>
            <a:r>
              <a:rPr lang="en-GB" sz="2400" dirty="0" smtClean="0"/>
              <a:t> des </a:t>
            </a:r>
            <a:r>
              <a:rPr lang="en-GB" sz="2400" dirty="0" err="1" smtClean="0"/>
              <a:t>capitaux</a:t>
            </a:r>
            <a:r>
              <a:rPr lang="en-GB" sz="2400" dirty="0" smtClean="0"/>
              <a:t> (2004)</a:t>
            </a:r>
          </a:p>
          <a:p>
            <a:r>
              <a:rPr lang="en-GB" sz="2400" dirty="0" smtClean="0"/>
              <a:t>Commission de l’Ethique et de la Lutte contre la Corruption</a:t>
            </a:r>
          </a:p>
          <a:p>
            <a:r>
              <a:rPr lang="en-GB" sz="2400" dirty="0" err="1"/>
              <a:t>Loi</a:t>
            </a:r>
            <a:r>
              <a:rPr lang="en-GB" sz="2400" dirty="0"/>
              <a:t> anti-corruption (2005</a:t>
            </a:r>
            <a:r>
              <a:rPr lang="en-GB" sz="2400" dirty="0" smtClean="0"/>
              <a:t>)</a:t>
            </a:r>
          </a:p>
          <a:p>
            <a:r>
              <a:rPr lang="en-GB" sz="2400" dirty="0" err="1" smtClean="0"/>
              <a:t>Réformes</a:t>
            </a:r>
            <a:r>
              <a:rPr lang="en-GB" sz="2400" dirty="0" smtClean="0"/>
              <a:t> de </a:t>
            </a:r>
            <a:r>
              <a:rPr lang="en-GB" sz="2400" dirty="0" err="1" smtClean="0"/>
              <a:t>l’administration</a:t>
            </a:r>
            <a:r>
              <a:rPr lang="en-GB" sz="2400" dirty="0" smtClean="0"/>
              <a:t> </a:t>
            </a:r>
            <a:r>
              <a:rPr lang="en-GB" sz="2400" dirty="0" err="1" smtClean="0"/>
              <a:t>publique</a:t>
            </a:r>
            <a:r>
              <a:rPr lang="en-GB" sz="2400" dirty="0" smtClean="0"/>
              <a:t>, des finances </a:t>
            </a:r>
            <a:r>
              <a:rPr lang="en-GB" sz="2400" dirty="0" err="1" smtClean="0"/>
              <a:t>publiques</a:t>
            </a:r>
            <a:r>
              <a:rPr lang="en-GB" sz="2400" dirty="0" smtClean="0"/>
              <a:t>, du </a:t>
            </a:r>
            <a:r>
              <a:rPr lang="en-GB" sz="2400" dirty="0" err="1" smtClean="0"/>
              <a:t>secteur</a:t>
            </a:r>
            <a:r>
              <a:rPr lang="en-GB" sz="2400" dirty="0" smtClean="0"/>
              <a:t> de </a:t>
            </a:r>
            <a:r>
              <a:rPr lang="en-GB" sz="2400" dirty="0" err="1" smtClean="0"/>
              <a:t>sécurité</a:t>
            </a:r>
            <a:r>
              <a:rPr lang="en-GB" sz="2400" dirty="0" smtClean="0"/>
              <a:t>.</a:t>
            </a:r>
          </a:p>
          <a:p>
            <a:r>
              <a:rPr lang="en-GB" sz="2400" dirty="0" err="1" smtClean="0"/>
              <a:t>Processus</a:t>
            </a:r>
            <a:r>
              <a:rPr lang="en-GB" sz="2400" dirty="0" smtClean="0"/>
              <a:t> de Kimberley.</a:t>
            </a:r>
          </a:p>
          <a:p>
            <a:r>
              <a:rPr lang="en-GB" sz="2400" dirty="0" smtClean="0"/>
              <a:t>Initiative de </a:t>
            </a:r>
            <a:r>
              <a:rPr lang="en-GB" sz="2400" dirty="0" err="1" smtClean="0"/>
              <a:t>Transparence</a:t>
            </a:r>
            <a:r>
              <a:rPr lang="en-GB" sz="2400" dirty="0" smtClean="0"/>
              <a:t> des Industries Extractives.</a:t>
            </a:r>
          </a:p>
          <a:p>
            <a:r>
              <a:rPr lang="en-GB" sz="2400" dirty="0" smtClean="0"/>
              <a:t>Ratification du </a:t>
            </a:r>
            <a:r>
              <a:rPr lang="en-GB" sz="2400" dirty="0" err="1" smtClean="0"/>
              <a:t>Protocole</a:t>
            </a:r>
            <a:r>
              <a:rPr lang="en-GB" sz="2400" dirty="0" smtClean="0"/>
              <a:t> de </a:t>
            </a:r>
            <a:r>
              <a:rPr lang="en-GB" sz="2400" dirty="0" err="1" smtClean="0"/>
              <a:t>lutte</a:t>
            </a:r>
            <a:r>
              <a:rPr lang="en-GB" sz="2400" dirty="0" smtClean="0"/>
              <a:t> contre la corruption de la SADC, et de la Convention des Nations </a:t>
            </a:r>
            <a:r>
              <a:rPr lang="en-GB" sz="2400" dirty="0" err="1" smtClean="0"/>
              <a:t>Unies</a:t>
            </a:r>
            <a:r>
              <a:rPr lang="en-GB" sz="2400" dirty="0" smtClean="0"/>
              <a:t> contre la Corruption.</a:t>
            </a:r>
            <a:endParaRPr lang="en-GB" sz="2400" dirty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733159074"/>
      </p:ext>
    </p:extLst>
  </p:cSld>
  <p:clrMapOvr>
    <a:masterClrMapping/>
  </p:clrMapOvr>
  <p:transition xmlns:p14="http://schemas.microsoft.com/office/powerpoint/2010/main" spd="slow"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/>
              <a:t>Initiatives de </a:t>
            </a:r>
            <a:r>
              <a:rPr lang="en-GB" sz="2800" b="1" dirty="0" err="1" smtClean="0"/>
              <a:t>lutte</a:t>
            </a:r>
            <a:r>
              <a:rPr lang="en-GB" sz="2800" b="1" dirty="0" smtClean="0"/>
              <a:t> contre la corruption (suite)</a:t>
            </a:r>
            <a:endParaRPr lang="en-GB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err="1" smtClean="0"/>
              <a:t>Tolérance</a:t>
            </a:r>
            <a:r>
              <a:rPr lang="en-GB" sz="2400" dirty="0" smtClean="0"/>
              <a:t> </a:t>
            </a:r>
            <a:r>
              <a:rPr lang="en-GB" sz="2400" dirty="0" err="1" smtClean="0"/>
              <a:t>zéro</a:t>
            </a:r>
            <a:r>
              <a:rPr lang="en-GB" sz="2400" dirty="0" smtClean="0"/>
              <a:t>.</a:t>
            </a:r>
          </a:p>
          <a:p>
            <a:pPr marL="0" indent="0">
              <a:buNone/>
            </a:pPr>
            <a:r>
              <a:rPr lang="en-GB" sz="2400" u="sng" dirty="0" err="1" smtClean="0"/>
              <a:t>Résultats</a:t>
            </a:r>
            <a:r>
              <a:rPr lang="en-GB" sz="2400" u="sng" dirty="0" smtClean="0"/>
              <a:t> </a:t>
            </a:r>
            <a:r>
              <a:rPr lang="en-GB" sz="2400" u="sng" dirty="0" err="1" smtClean="0"/>
              <a:t>mitigés</a:t>
            </a:r>
            <a:r>
              <a:rPr lang="en-GB" sz="2400" u="sng" dirty="0" smtClean="0"/>
              <a:t> </a:t>
            </a:r>
            <a:r>
              <a:rPr lang="en-GB" sz="2400" dirty="0" smtClean="0"/>
              <a:t>:</a:t>
            </a:r>
          </a:p>
          <a:p>
            <a:r>
              <a:rPr lang="en-GB" sz="2400" dirty="0" err="1" smtClean="0"/>
              <a:t>Manque</a:t>
            </a:r>
            <a:r>
              <a:rPr lang="en-GB" sz="2400" dirty="0" smtClean="0"/>
              <a:t> de </a:t>
            </a:r>
            <a:r>
              <a:rPr lang="en-GB" sz="2400" dirty="0" err="1" smtClean="0"/>
              <a:t>volonté</a:t>
            </a:r>
            <a:r>
              <a:rPr lang="en-GB" sz="2400" dirty="0" smtClean="0"/>
              <a:t> </a:t>
            </a:r>
            <a:r>
              <a:rPr lang="en-GB" sz="2400" dirty="0" err="1" smtClean="0"/>
              <a:t>politiques</a:t>
            </a:r>
            <a:r>
              <a:rPr lang="en-GB" sz="2400" dirty="0" smtClean="0"/>
              <a:t>.</a:t>
            </a:r>
          </a:p>
          <a:p>
            <a:r>
              <a:rPr lang="en-GB" sz="2400" dirty="0" smtClean="0"/>
              <a:t>Situation de post-</a:t>
            </a:r>
            <a:r>
              <a:rPr lang="en-GB" sz="2400" dirty="0" err="1" smtClean="0"/>
              <a:t>conflit</a:t>
            </a:r>
            <a:r>
              <a:rPr lang="en-GB" sz="2400" dirty="0" smtClean="0"/>
              <a:t>.</a:t>
            </a:r>
          </a:p>
          <a:p>
            <a:r>
              <a:rPr lang="en-GB" sz="2400" dirty="0" err="1" smtClean="0"/>
              <a:t>Dysfonctionnement</a:t>
            </a:r>
            <a:r>
              <a:rPr lang="en-GB" sz="2400" dirty="0" smtClean="0"/>
              <a:t> des institutions.</a:t>
            </a:r>
          </a:p>
          <a:p>
            <a:r>
              <a:rPr lang="en-GB" sz="2400" dirty="0" smtClean="0"/>
              <a:t>Capture de </a:t>
            </a:r>
            <a:r>
              <a:rPr lang="en-GB" sz="2400" dirty="0" err="1" smtClean="0"/>
              <a:t>l’Etat</a:t>
            </a:r>
            <a:r>
              <a:rPr lang="en-GB" sz="2400" dirty="0" smtClean="0"/>
              <a:t>.</a:t>
            </a:r>
          </a:p>
          <a:p>
            <a:r>
              <a:rPr lang="en-GB" sz="2400" dirty="0" err="1" smtClean="0"/>
              <a:t>Impunité</a:t>
            </a:r>
            <a:r>
              <a:rPr lang="en-GB" sz="2400" dirty="0" smtClean="0"/>
              <a:t>.</a:t>
            </a:r>
          </a:p>
          <a:p>
            <a:r>
              <a:rPr lang="en-GB" sz="2400" dirty="0" err="1" smtClean="0"/>
              <a:t>Guerres</a:t>
            </a:r>
            <a:r>
              <a:rPr lang="en-GB" sz="2400" dirty="0" smtClean="0"/>
              <a:t> des </a:t>
            </a:r>
            <a:r>
              <a:rPr lang="en-GB" sz="2400" dirty="0" err="1" smtClean="0"/>
              <a:t>ressources</a:t>
            </a:r>
            <a:r>
              <a:rPr lang="en-GB" sz="2400" dirty="0" smtClean="0"/>
              <a:t> </a:t>
            </a:r>
            <a:r>
              <a:rPr lang="en-GB" sz="2400" dirty="0" err="1" smtClean="0"/>
              <a:t>naturelles</a:t>
            </a:r>
            <a:r>
              <a:rPr lang="en-GB" sz="2400" dirty="0" smtClean="0"/>
              <a:t>.</a:t>
            </a:r>
          </a:p>
          <a:p>
            <a:r>
              <a:rPr lang="en-GB" sz="2400" dirty="0" err="1" smtClean="0"/>
              <a:t>Tolérance</a:t>
            </a:r>
            <a:r>
              <a:rPr lang="en-GB" sz="2400" dirty="0" smtClean="0"/>
              <a:t> </a:t>
            </a:r>
            <a:r>
              <a:rPr lang="en-GB" sz="2400" dirty="0" err="1" smtClean="0"/>
              <a:t>généralisée</a:t>
            </a:r>
            <a:r>
              <a:rPr lang="en-GB" sz="2400" dirty="0" smtClean="0"/>
              <a:t> de la corruption.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628363187"/>
      </p:ext>
    </p:extLst>
  </p:cSld>
  <p:clrMapOvr>
    <a:masterClrMapping/>
  </p:clrMapOvr>
  <p:transition xmlns:p14="http://schemas.microsoft.com/office/powerpoint/2010/main" spd="slow"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err="1"/>
              <a:t>Continuité</a:t>
            </a:r>
            <a:r>
              <a:rPr lang="en-GB" sz="2400" dirty="0"/>
              <a:t> par rapport  à la </a:t>
            </a:r>
            <a:r>
              <a:rPr lang="en-GB" sz="2400" dirty="0" err="1"/>
              <a:t>période</a:t>
            </a:r>
            <a:r>
              <a:rPr lang="en-GB" sz="2400" dirty="0"/>
              <a:t> </a:t>
            </a:r>
            <a:r>
              <a:rPr lang="en-GB" sz="2400" dirty="0" err="1" smtClean="0"/>
              <a:t>précédante</a:t>
            </a:r>
            <a:r>
              <a:rPr lang="en-GB" sz="2400" dirty="0" smtClean="0"/>
              <a:t> à  </a:t>
            </a:r>
            <a:r>
              <a:rPr lang="en-GB" sz="2400" dirty="0"/>
              <a:t>2006.</a:t>
            </a:r>
          </a:p>
          <a:p>
            <a:r>
              <a:rPr lang="en-GB" sz="2400" dirty="0" err="1"/>
              <a:t>Approfondissement</a:t>
            </a:r>
            <a:r>
              <a:rPr lang="en-GB" sz="2400" dirty="0"/>
              <a:t> de la corruption, </a:t>
            </a:r>
            <a:r>
              <a:rPr lang="en-GB" sz="2400" dirty="0" err="1"/>
              <a:t>d’après</a:t>
            </a:r>
            <a:r>
              <a:rPr lang="en-GB" sz="2400" dirty="0"/>
              <a:t> le </a:t>
            </a:r>
            <a:r>
              <a:rPr lang="en-GB" sz="2400" dirty="0" err="1"/>
              <a:t>gouvernement</a:t>
            </a:r>
            <a:r>
              <a:rPr lang="en-GB" sz="2400" dirty="0"/>
              <a:t> , la </a:t>
            </a:r>
            <a:r>
              <a:rPr lang="en-GB" sz="2400" dirty="0" err="1"/>
              <a:t>société</a:t>
            </a:r>
            <a:r>
              <a:rPr lang="en-GB" sz="2400" dirty="0"/>
              <a:t> </a:t>
            </a:r>
            <a:r>
              <a:rPr lang="en-GB" sz="2400" dirty="0" err="1"/>
              <a:t>civile</a:t>
            </a:r>
            <a:r>
              <a:rPr lang="en-GB" sz="2400" dirty="0"/>
              <a:t>, les </a:t>
            </a:r>
            <a:r>
              <a:rPr lang="en-GB" sz="2400" dirty="0" err="1"/>
              <a:t>médias</a:t>
            </a:r>
            <a:r>
              <a:rPr lang="en-GB" sz="2400" dirty="0"/>
              <a:t> et </a:t>
            </a:r>
            <a:r>
              <a:rPr lang="en-GB" sz="2400" dirty="0" err="1"/>
              <a:t>d’autres</a:t>
            </a:r>
            <a:r>
              <a:rPr lang="en-GB" sz="2400" dirty="0"/>
              <a:t> </a:t>
            </a:r>
            <a:r>
              <a:rPr lang="en-GB" sz="2400" dirty="0" err="1"/>
              <a:t>observateurs</a:t>
            </a:r>
            <a:r>
              <a:rPr lang="en-GB" sz="2400" dirty="0"/>
              <a:t>.</a:t>
            </a:r>
          </a:p>
          <a:p>
            <a:r>
              <a:rPr lang="en-GB" sz="2400" dirty="0"/>
              <a:t>Des efforts </a:t>
            </a:r>
            <a:r>
              <a:rPr lang="en-GB" sz="2400" dirty="0" err="1"/>
              <a:t>allant</a:t>
            </a:r>
            <a:r>
              <a:rPr lang="en-GB" sz="2400" dirty="0"/>
              <a:t> </a:t>
            </a:r>
            <a:r>
              <a:rPr lang="en-GB" sz="2400" dirty="0" err="1"/>
              <a:t>dans</a:t>
            </a:r>
            <a:r>
              <a:rPr lang="en-GB" sz="2400" dirty="0"/>
              <a:t> le </a:t>
            </a:r>
            <a:r>
              <a:rPr lang="en-GB" sz="2400" dirty="0" err="1"/>
              <a:t>sens</a:t>
            </a:r>
            <a:r>
              <a:rPr lang="en-GB" sz="2400" dirty="0"/>
              <a:t> de plus de </a:t>
            </a:r>
            <a:r>
              <a:rPr lang="en-GB" sz="2400" dirty="0" err="1"/>
              <a:t>transparence</a:t>
            </a:r>
            <a:r>
              <a:rPr lang="en-GB" sz="2400" dirty="0"/>
              <a:t> </a:t>
            </a:r>
            <a:r>
              <a:rPr lang="en-GB" sz="2400" dirty="0" err="1"/>
              <a:t>dans</a:t>
            </a:r>
            <a:r>
              <a:rPr lang="en-GB" sz="2400" dirty="0"/>
              <a:t> la </a:t>
            </a:r>
            <a:r>
              <a:rPr lang="en-GB" sz="2400" dirty="0" err="1"/>
              <a:t>gestion</a:t>
            </a:r>
            <a:r>
              <a:rPr lang="en-GB" sz="2400" dirty="0"/>
              <a:t> du pays :  </a:t>
            </a:r>
            <a:r>
              <a:rPr lang="en-GB" sz="2400" dirty="0" err="1"/>
              <a:t>plusieurs</a:t>
            </a:r>
            <a:r>
              <a:rPr lang="en-GB" sz="2400" dirty="0"/>
              <a:t> initiatives.</a:t>
            </a:r>
          </a:p>
        </p:txBody>
      </p:sp>
    </p:spTree>
    <p:extLst>
      <p:ext uri="{BB962C8B-B14F-4D97-AF65-F5344CB8AC3E}">
        <p14:creationId xmlns:p14="http://schemas.microsoft.com/office/powerpoint/2010/main" val="1375899566"/>
      </p:ext>
    </p:extLst>
  </p:cSld>
  <p:clrMapOvr>
    <a:masterClrMapping/>
  </p:clrMapOvr>
  <p:transition xmlns:p14="http://schemas.microsoft.com/office/powerpoint/2010/main" spd="slow">
    <p:wipe dir="d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yI2DOt6RzRcU51QxdhNew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AGzTPKJNXuuOK4v20iPS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uhWvCQomImT50qU5y4Zn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tnMj4SFfqbVIhVK0Rf83"/>
</p:tagLst>
</file>

<file path=ppt/theme/theme1.xml><?xml version="1.0" encoding="utf-8"?>
<a:theme xmlns:a="http://schemas.openxmlformats.org/drawingml/2006/main" name="Train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Training</Template>
  <TotalTime>0</TotalTime>
  <Words>1057</Words>
  <Application>Microsoft Macintosh PowerPoint</Application>
  <PresentationFormat>On-screen Show (4:3)</PresentationFormat>
  <Paragraphs>101</Paragraphs>
  <Slides>13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Training</vt:lpstr>
      <vt:lpstr>ETAT DES LIEUX DE LA CORRUPTION  EN R. D. CONGO</vt:lpstr>
      <vt:lpstr>INTRODUCTION</vt:lpstr>
      <vt:lpstr>Etat actuel de la corruption </vt:lpstr>
      <vt:lpstr> Etat actuel de la corruption</vt:lpstr>
      <vt:lpstr>Etat actuel de la corruption (suite 3) </vt:lpstr>
      <vt:lpstr>Corruption dans l’administration publique</vt:lpstr>
      <vt:lpstr>Corruption dans le secteur minier</vt:lpstr>
      <vt:lpstr>Corruption dans le secteur minier (suite 1)</vt:lpstr>
      <vt:lpstr>Corruption dans les finances publiques </vt:lpstr>
      <vt:lpstr>Corruption dans les finances publiques (suite 1)</vt:lpstr>
      <vt:lpstr>Initiatives de lutte contre la corruption</vt:lpstr>
      <vt:lpstr>Initiatives de lutte contre la corruption (suite)</vt:lpstr>
      <vt:lpstr>Conclusion</vt:lpstr>
    </vt:vector>
  </TitlesOfParts>
  <Manager/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2012-05-11T20:02:46Z</dcterms:created>
  <dcterms:modified xsi:type="dcterms:W3CDTF">2012-06-28T17:23:21Z</dcterms:modified>
</cp:coreProperties>
</file>